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8" r:id="rId3"/>
    <p:sldId id="274" r:id="rId4"/>
    <p:sldId id="275" r:id="rId5"/>
    <p:sldId id="259" r:id="rId6"/>
    <p:sldId id="260" r:id="rId7"/>
    <p:sldId id="261" r:id="rId8"/>
    <p:sldId id="262" r:id="rId9"/>
    <p:sldId id="282" r:id="rId10"/>
    <p:sldId id="263" r:id="rId11"/>
    <p:sldId id="264" r:id="rId12"/>
    <p:sldId id="265" r:id="rId13"/>
    <p:sldId id="266" r:id="rId14"/>
    <p:sldId id="267" r:id="rId15"/>
    <p:sldId id="268" r:id="rId16"/>
    <p:sldId id="277" r:id="rId17"/>
    <p:sldId id="278" r:id="rId18"/>
    <p:sldId id="279" r:id="rId19"/>
    <p:sldId id="280" r:id="rId20"/>
    <p:sldId id="270" r:id="rId21"/>
    <p:sldId id="271" r:id="rId22"/>
    <p:sldId id="281" r:id="rId23"/>
    <p:sldId id="272" r:id="rId24"/>
    <p:sldId id="276"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47E0C0A-E493-4A5C-B621-3597ECB96E60}" v="186" dt="2020-05-08T03:59:55.242"/>
  </p1510:revLst>
</p1510:revInfo>
</file>

<file path=ppt/tableStyles.xml><?xml version="1.0" encoding="utf-8"?>
<a:tblStyleLst xmlns:a="http://schemas.openxmlformats.org/drawingml/2006/main" def="{5C22544A-7EE6-4342-B048-85BDC9FD1C3A}">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436" autoAdjust="0"/>
    <p:restoredTop sz="94660"/>
  </p:normalViewPr>
  <p:slideViewPr>
    <p:cSldViewPr snapToGrid="0">
      <p:cViewPr varScale="1">
        <p:scale>
          <a:sx n="86" d="100"/>
          <a:sy n="86" d="100"/>
        </p:scale>
        <p:origin x="355"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 Id="rId30" Type="http://schemas.microsoft.com/office/2015/10/relationships/revisionInfo" Target="revisionInfo.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DFB3C9-D1EA-4B66-92FA-5CE86A439A1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C5EC1D7-80B2-46C2-B830-F2CCFDE3269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C26FD7A-C3AB-454B-BE42-DC26A019551F}"/>
              </a:ext>
            </a:extLst>
          </p:cNvPr>
          <p:cNvSpPr>
            <a:spLocks noGrp="1"/>
          </p:cNvSpPr>
          <p:nvPr>
            <p:ph type="dt" sz="half" idx="10"/>
          </p:nvPr>
        </p:nvSpPr>
        <p:spPr/>
        <p:txBody>
          <a:bodyPr/>
          <a:lstStyle/>
          <a:p>
            <a:fld id="{88694228-C479-4EAD-A651-A28CA3C43EED}" type="datetimeFigureOut">
              <a:rPr lang="en-US" smtClean="0"/>
              <a:t>4/21/2021</a:t>
            </a:fld>
            <a:endParaRPr lang="en-US"/>
          </a:p>
        </p:txBody>
      </p:sp>
      <p:sp>
        <p:nvSpPr>
          <p:cNvPr id="5" name="Footer Placeholder 4">
            <a:extLst>
              <a:ext uri="{FF2B5EF4-FFF2-40B4-BE49-F238E27FC236}">
                <a16:creationId xmlns:a16="http://schemas.microsoft.com/office/drawing/2014/main" id="{D2B95435-05F7-4EE6-A226-24ABF9C969B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44150C1-3A62-490E-9AFE-0CE584C8DFE0}"/>
              </a:ext>
            </a:extLst>
          </p:cNvPr>
          <p:cNvSpPr>
            <a:spLocks noGrp="1"/>
          </p:cNvSpPr>
          <p:nvPr>
            <p:ph type="sldNum" sz="quarter" idx="12"/>
          </p:nvPr>
        </p:nvSpPr>
        <p:spPr/>
        <p:txBody>
          <a:bodyPr/>
          <a:lstStyle/>
          <a:p>
            <a:fld id="{88074640-C2BC-4D07-9854-E984962EB541}" type="slidenum">
              <a:rPr lang="en-US" smtClean="0"/>
              <a:t>‹#›</a:t>
            </a:fld>
            <a:endParaRPr lang="en-US"/>
          </a:p>
        </p:txBody>
      </p:sp>
    </p:spTree>
    <p:extLst>
      <p:ext uri="{BB962C8B-B14F-4D97-AF65-F5344CB8AC3E}">
        <p14:creationId xmlns:p14="http://schemas.microsoft.com/office/powerpoint/2010/main" val="6861557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82E52B-42DE-494C-87AA-F3F343D0411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D8FFFB7-C33C-4F63-9A46-716BED0C3C6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AD878D3-7747-42CE-8D28-C4F65786CF69}"/>
              </a:ext>
            </a:extLst>
          </p:cNvPr>
          <p:cNvSpPr>
            <a:spLocks noGrp="1"/>
          </p:cNvSpPr>
          <p:nvPr>
            <p:ph type="dt" sz="half" idx="10"/>
          </p:nvPr>
        </p:nvSpPr>
        <p:spPr/>
        <p:txBody>
          <a:bodyPr/>
          <a:lstStyle/>
          <a:p>
            <a:fld id="{88694228-C479-4EAD-A651-A28CA3C43EED}" type="datetimeFigureOut">
              <a:rPr lang="en-US" smtClean="0"/>
              <a:t>4/21/2021</a:t>
            </a:fld>
            <a:endParaRPr lang="en-US"/>
          </a:p>
        </p:txBody>
      </p:sp>
      <p:sp>
        <p:nvSpPr>
          <p:cNvPr id="5" name="Footer Placeholder 4">
            <a:extLst>
              <a:ext uri="{FF2B5EF4-FFF2-40B4-BE49-F238E27FC236}">
                <a16:creationId xmlns:a16="http://schemas.microsoft.com/office/drawing/2014/main" id="{A618B9B9-AACF-4225-9047-2A0D882802A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93CE592-72F1-43D1-9038-DFF14030293C}"/>
              </a:ext>
            </a:extLst>
          </p:cNvPr>
          <p:cNvSpPr>
            <a:spLocks noGrp="1"/>
          </p:cNvSpPr>
          <p:nvPr>
            <p:ph type="sldNum" sz="quarter" idx="12"/>
          </p:nvPr>
        </p:nvSpPr>
        <p:spPr/>
        <p:txBody>
          <a:bodyPr/>
          <a:lstStyle/>
          <a:p>
            <a:fld id="{88074640-C2BC-4D07-9854-E984962EB541}" type="slidenum">
              <a:rPr lang="en-US" smtClean="0"/>
              <a:t>‹#›</a:t>
            </a:fld>
            <a:endParaRPr lang="en-US"/>
          </a:p>
        </p:txBody>
      </p:sp>
    </p:spTree>
    <p:extLst>
      <p:ext uri="{BB962C8B-B14F-4D97-AF65-F5344CB8AC3E}">
        <p14:creationId xmlns:p14="http://schemas.microsoft.com/office/powerpoint/2010/main" val="39419774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FC6DC1B-D403-48EE-A831-54CBA157086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8095AD0-8A28-4A7B-AF51-99E1E6F888B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AA3EA07-F044-4863-8142-7E9120B303D5}"/>
              </a:ext>
            </a:extLst>
          </p:cNvPr>
          <p:cNvSpPr>
            <a:spLocks noGrp="1"/>
          </p:cNvSpPr>
          <p:nvPr>
            <p:ph type="dt" sz="half" idx="10"/>
          </p:nvPr>
        </p:nvSpPr>
        <p:spPr/>
        <p:txBody>
          <a:bodyPr/>
          <a:lstStyle/>
          <a:p>
            <a:fld id="{88694228-C479-4EAD-A651-A28CA3C43EED}" type="datetimeFigureOut">
              <a:rPr lang="en-US" smtClean="0"/>
              <a:t>4/21/2021</a:t>
            </a:fld>
            <a:endParaRPr lang="en-US"/>
          </a:p>
        </p:txBody>
      </p:sp>
      <p:sp>
        <p:nvSpPr>
          <p:cNvPr id="5" name="Footer Placeholder 4">
            <a:extLst>
              <a:ext uri="{FF2B5EF4-FFF2-40B4-BE49-F238E27FC236}">
                <a16:creationId xmlns:a16="http://schemas.microsoft.com/office/drawing/2014/main" id="{BC6EF64D-765E-4526-92C4-78FDA94A3C5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0109655-EC2C-466C-A6B8-3722889E04CA}"/>
              </a:ext>
            </a:extLst>
          </p:cNvPr>
          <p:cNvSpPr>
            <a:spLocks noGrp="1"/>
          </p:cNvSpPr>
          <p:nvPr>
            <p:ph type="sldNum" sz="quarter" idx="12"/>
          </p:nvPr>
        </p:nvSpPr>
        <p:spPr/>
        <p:txBody>
          <a:bodyPr/>
          <a:lstStyle/>
          <a:p>
            <a:fld id="{88074640-C2BC-4D07-9854-E984962EB541}" type="slidenum">
              <a:rPr lang="en-US" smtClean="0"/>
              <a:t>‹#›</a:t>
            </a:fld>
            <a:endParaRPr lang="en-US"/>
          </a:p>
        </p:txBody>
      </p:sp>
    </p:spTree>
    <p:extLst>
      <p:ext uri="{BB962C8B-B14F-4D97-AF65-F5344CB8AC3E}">
        <p14:creationId xmlns:p14="http://schemas.microsoft.com/office/powerpoint/2010/main" val="24661682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C3975D-9AD4-41EC-9F19-BF64CBAE097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89DDC6D-CA22-4DE7-ADD9-C9DC2FB4ED7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BB037C4-0F9B-41D6-813E-141C8C320E6B}"/>
              </a:ext>
            </a:extLst>
          </p:cNvPr>
          <p:cNvSpPr>
            <a:spLocks noGrp="1"/>
          </p:cNvSpPr>
          <p:nvPr>
            <p:ph type="dt" sz="half" idx="10"/>
          </p:nvPr>
        </p:nvSpPr>
        <p:spPr/>
        <p:txBody>
          <a:bodyPr/>
          <a:lstStyle/>
          <a:p>
            <a:fld id="{88694228-C479-4EAD-A651-A28CA3C43EED}" type="datetimeFigureOut">
              <a:rPr lang="en-US" smtClean="0"/>
              <a:t>4/21/2021</a:t>
            </a:fld>
            <a:endParaRPr lang="en-US"/>
          </a:p>
        </p:txBody>
      </p:sp>
      <p:sp>
        <p:nvSpPr>
          <p:cNvPr id="5" name="Footer Placeholder 4">
            <a:extLst>
              <a:ext uri="{FF2B5EF4-FFF2-40B4-BE49-F238E27FC236}">
                <a16:creationId xmlns:a16="http://schemas.microsoft.com/office/drawing/2014/main" id="{AA19F031-123F-438D-B37E-3BE62E02EB8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C510C0F-AB95-4C7E-8E75-0221E03BFE9D}"/>
              </a:ext>
            </a:extLst>
          </p:cNvPr>
          <p:cNvSpPr>
            <a:spLocks noGrp="1"/>
          </p:cNvSpPr>
          <p:nvPr>
            <p:ph type="sldNum" sz="quarter" idx="12"/>
          </p:nvPr>
        </p:nvSpPr>
        <p:spPr/>
        <p:txBody>
          <a:bodyPr/>
          <a:lstStyle/>
          <a:p>
            <a:fld id="{88074640-C2BC-4D07-9854-E984962EB541}" type="slidenum">
              <a:rPr lang="en-US" smtClean="0"/>
              <a:t>‹#›</a:t>
            </a:fld>
            <a:endParaRPr lang="en-US"/>
          </a:p>
        </p:txBody>
      </p:sp>
    </p:spTree>
    <p:extLst>
      <p:ext uri="{BB962C8B-B14F-4D97-AF65-F5344CB8AC3E}">
        <p14:creationId xmlns:p14="http://schemas.microsoft.com/office/powerpoint/2010/main" val="2069026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1F388F-04AF-401F-A71C-6D873D209AE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B5C9D31-6825-4B6C-853D-ECFCD499F56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159948C-A783-4348-A176-A717E0E1D11F}"/>
              </a:ext>
            </a:extLst>
          </p:cNvPr>
          <p:cNvSpPr>
            <a:spLocks noGrp="1"/>
          </p:cNvSpPr>
          <p:nvPr>
            <p:ph type="dt" sz="half" idx="10"/>
          </p:nvPr>
        </p:nvSpPr>
        <p:spPr/>
        <p:txBody>
          <a:bodyPr/>
          <a:lstStyle/>
          <a:p>
            <a:fld id="{88694228-C479-4EAD-A651-A28CA3C43EED}" type="datetimeFigureOut">
              <a:rPr lang="en-US" smtClean="0"/>
              <a:t>4/21/2021</a:t>
            </a:fld>
            <a:endParaRPr lang="en-US"/>
          </a:p>
        </p:txBody>
      </p:sp>
      <p:sp>
        <p:nvSpPr>
          <p:cNvPr id="5" name="Footer Placeholder 4">
            <a:extLst>
              <a:ext uri="{FF2B5EF4-FFF2-40B4-BE49-F238E27FC236}">
                <a16:creationId xmlns:a16="http://schemas.microsoft.com/office/drawing/2014/main" id="{A1C72953-49C1-4374-8693-683B3799B93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BF83F59-9607-4B36-8305-0E78E70E1DF8}"/>
              </a:ext>
            </a:extLst>
          </p:cNvPr>
          <p:cNvSpPr>
            <a:spLocks noGrp="1"/>
          </p:cNvSpPr>
          <p:nvPr>
            <p:ph type="sldNum" sz="quarter" idx="12"/>
          </p:nvPr>
        </p:nvSpPr>
        <p:spPr/>
        <p:txBody>
          <a:bodyPr/>
          <a:lstStyle/>
          <a:p>
            <a:fld id="{88074640-C2BC-4D07-9854-E984962EB541}" type="slidenum">
              <a:rPr lang="en-US" smtClean="0"/>
              <a:t>‹#›</a:t>
            </a:fld>
            <a:endParaRPr lang="en-US"/>
          </a:p>
        </p:txBody>
      </p:sp>
    </p:spTree>
    <p:extLst>
      <p:ext uri="{BB962C8B-B14F-4D97-AF65-F5344CB8AC3E}">
        <p14:creationId xmlns:p14="http://schemas.microsoft.com/office/powerpoint/2010/main" val="37436140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BA016-5D79-4117-81F6-53617F3DE04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94BE84C-EB0B-422C-B0F1-A7483FB8185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54227B4-43D7-486F-84FC-721BB5B2ED7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DCD41CD-EAF7-423A-90C2-9B8F94F99061}"/>
              </a:ext>
            </a:extLst>
          </p:cNvPr>
          <p:cNvSpPr>
            <a:spLocks noGrp="1"/>
          </p:cNvSpPr>
          <p:nvPr>
            <p:ph type="dt" sz="half" idx="10"/>
          </p:nvPr>
        </p:nvSpPr>
        <p:spPr/>
        <p:txBody>
          <a:bodyPr/>
          <a:lstStyle/>
          <a:p>
            <a:fld id="{88694228-C479-4EAD-A651-A28CA3C43EED}" type="datetimeFigureOut">
              <a:rPr lang="en-US" smtClean="0"/>
              <a:t>4/21/2021</a:t>
            </a:fld>
            <a:endParaRPr lang="en-US"/>
          </a:p>
        </p:txBody>
      </p:sp>
      <p:sp>
        <p:nvSpPr>
          <p:cNvPr id="6" name="Footer Placeholder 5">
            <a:extLst>
              <a:ext uri="{FF2B5EF4-FFF2-40B4-BE49-F238E27FC236}">
                <a16:creationId xmlns:a16="http://schemas.microsoft.com/office/drawing/2014/main" id="{6C4AEC42-854E-45B9-A012-1E5E37E2E77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99D685A-605D-4431-912F-7D5485799E04}"/>
              </a:ext>
            </a:extLst>
          </p:cNvPr>
          <p:cNvSpPr>
            <a:spLocks noGrp="1"/>
          </p:cNvSpPr>
          <p:nvPr>
            <p:ph type="sldNum" sz="quarter" idx="12"/>
          </p:nvPr>
        </p:nvSpPr>
        <p:spPr/>
        <p:txBody>
          <a:bodyPr/>
          <a:lstStyle/>
          <a:p>
            <a:fld id="{88074640-C2BC-4D07-9854-E984962EB541}" type="slidenum">
              <a:rPr lang="en-US" smtClean="0"/>
              <a:t>‹#›</a:t>
            </a:fld>
            <a:endParaRPr lang="en-US"/>
          </a:p>
        </p:txBody>
      </p:sp>
    </p:spTree>
    <p:extLst>
      <p:ext uri="{BB962C8B-B14F-4D97-AF65-F5344CB8AC3E}">
        <p14:creationId xmlns:p14="http://schemas.microsoft.com/office/powerpoint/2010/main" val="9994920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549EA1-B7AF-45F4-868F-5BA976B99B7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FDB3156-87F6-43B4-8B1C-AD13CD770DA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0F91690-F908-4D7C-A983-3813FC91801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24FECE5-17E0-444E-A06E-2615DD52B1F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CE78B9F-2287-4661-AB75-0269446FF8B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5A95310-E976-4D56-B78A-5D2F8D0176E5}"/>
              </a:ext>
            </a:extLst>
          </p:cNvPr>
          <p:cNvSpPr>
            <a:spLocks noGrp="1"/>
          </p:cNvSpPr>
          <p:nvPr>
            <p:ph type="dt" sz="half" idx="10"/>
          </p:nvPr>
        </p:nvSpPr>
        <p:spPr/>
        <p:txBody>
          <a:bodyPr/>
          <a:lstStyle/>
          <a:p>
            <a:fld id="{88694228-C479-4EAD-A651-A28CA3C43EED}" type="datetimeFigureOut">
              <a:rPr lang="en-US" smtClean="0"/>
              <a:t>4/21/2021</a:t>
            </a:fld>
            <a:endParaRPr lang="en-US"/>
          </a:p>
        </p:txBody>
      </p:sp>
      <p:sp>
        <p:nvSpPr>
          <p:cNvPr id="8" name="Footer Placeholder 7">
            <a:extLst>
              <a:ext uri="{FF2B5EF4-FFF2-40B4-BE49-F238E27FC236}">
                <a16:creationId xmlns:a16="http://schemas.microsoft.com/office/drawing/2014/main" id="{13C7DFE3-330E-4ED3-B893-B173D108B04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D62B62C-E70A-4CC5-8222-6B12F40E48A1}"/>
              </a:ext>
            </a:extLst>
          </p:cNvPr>
          <p:cNvSpPr>
            <a:spLocks noGrp="1"/>
          </p:cNvSpPr>
          <p:nvPr>
            <p:ph type="sldNum" sz="quarter" idx="12"/>
          </p:nvPr>
        </p:nvSpPr>
        <p:spPr/>
        <p:txBody>
          <a:bodyPr/>
          <a:lstStyle/>
          <a:p>
            <a:fld id="{88074640-C2BC-4D07-9854-E984962EB541}" type="slidenum">
              <a:rPr lang="en-US" smtClean="0"/>
              <a:t>‹#›</a:t>
            </a:fld>
            <a:endParaRPr lang="en-US"/>
          </a:p>
        </p:txBody>
      </p:sp>
    </p:spTree>
    <p:extLst>
      <p:ext uri="{BB962C8B-B14F-4D97-AF65-F5344CB8AC3E}">
        <p14:creationId xmlns:p14="http://schemas.microsoft.com/office/powerpoint/2010/main" val="34829668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980832-3818-4FCA-9B83-84F91CA3D0E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044754C-39C2-45A9-A568-321418B9B9C1}"/>
              </a:ext>
            </a:extLst>
          </p:cNvPr>
          <p:cNvSpPr>
            <a:spLocks noGrp="1"/>
          </p:cNvSpPr>
          <p:nvPr>
            <p:ph type="dt" sz="half" idx="10"/>
          </p:nvPr>
        </p:nvSpPr>
        <p:spPr/>
        <p:txBody>
          <a:bodyPr/>
          <a:lstStyle/>
          <a:p>
            <a:fld id="{88694228-C479-4EAD-A651-A28CA3C43EED}" type="datetimeFigureOut">
              <a:rPr lang="en-US" smtClean="0"/>
              <a:t>4/21/2021</a:t>
            </a:fld>
            <a:endParaRPr lang="en-US"/>
          </a:p>
        </p:txBody>
      </p:sp>
      <p:sp>
        <p:nvSpPr>
          <p:cNvPr id="4" name="Footer Placeholder 3">
            <a:extLst>
              <a:ext uri="{FF2B5EF4-FFF2-40B4-BE49-F238E27FC236}">
                <a16:creationId xmlns:a16="http://schemas.microsoft.com/office/drawing/2014/main" id="{B45831CC-5D1A-4909-AD0A-B258874BDF0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6458C4E-08E9-4420-A79A-1C0008B58B32}"/>
              </a:ext>
            </a:extLst>
          </p:cNvPr>
          <p:cNvSpPr>
            <a:spLocks noGrp="1"/>
          </p:cNvSpPr>
          <p:nvPr>
            <p:ph type="sldNum" sz="quarter" idx="12"/>
          </p:nvPr>
        </p:nvSpPr>
        <p:spPr/>
        <p:txBody>
          <a:bodyPr/>
          <a:lstStyle/>
          <a:p>
            <a:fld id="{88074640-C2BC-4D07-9854-E984962EB541}" type="slidenum">
              <a:rPr lang="en-US" smtClean="0"/>
              <a:t>‹#›</a:t>
            </a:fld>
            <a:endParaRPr lang="en-US"/>
          </a:p>
        </p:txBody>
      </p:sp>
    </p:spTree>
    <p:extLst>
      <p:ext uri="{BB962C8B-B14F-4D97-AF65-F5344CB8AC3E}">
        <p14:creationId xmlns:p14="http://schemas.microsoft.com/office/powerpoint/2010/main" val="25225176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D6F66F2-28AE-4381-ADE1-0388A2F1C2A8}"/>
              </a:ext>
            </a:extLst>
          </p:cNvPr>
          <p:cNvSpPr>
            <a:spLocks noGrp="1"/>
          </p:cNvSpPr>
          <p:nvPr>
            <p:ph type="dt" sz="half" idx="10"/>
          </p:nvPr>
        </p:nvSpPr>
        <p:spPr/>
        <p:txBody>
          <a:bodyPr/>
          <a:lstStyle/>
          <a:p>
            <a:fld id="{88694228-C479-4EAD-A651-A28CA3C43EED}" type="datetimeFigureOut">
              <a:rPr lang="en-US" smtClean="0"/>
              <a:t>4/21/2021</a:t>
            </a:fld>
            <a:endParaRPr lang="en-US"/>
          </a:p>
        </p:txBody>
      </p:sp>
      <p:sp>
        <p:nvSpPr>
          <p:cNvPr id="3" name="Footer Placeholder 2">
            <a:extLst>
              <a:ext uri="{FF2B5EF4-FFF2-40B4-BE49-F238E27FC236}">
                <a16:creationId xmlns:a16="http://schemas.microsoft.com/office/drawing/2014/main" id="{A29B4AEC-FC97-4D18-AB27-B2FB5F3DC71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6170342-14C0-4DAF-B7C6-1D5F435B2C28}"/>
              </a:ext>
            </a:extLst>
          </p:cNvPr>
          <p:cNvSpPr>
            <a:spLocks noGrp="1"/>
          </p:cNvSpPr>
          <p:nvPr>
            <p:ph type="sldNum" sz="quarter" idx="12"/>
          </p:nvPr>
        </p:nvSpPr>
        <p:spPr/>
        <p:txBody>
          <a:bodyPr/>
          <a:lstStyle/>
          <a:p>
            <a:fld id="{88074640-C2BC-4D07-9854-E984962EB541}" type="slidenum">
              <a:rPr lang="en-US" smtClean="0"/>
              <a:t>‹#›</a:t>
            </a:fld>
            <a:endParaRPr lang="en-US"/>
          </a:p>
        </p:txBody>
      </p:sp>
    </p:spTree>
    <p:extLst>
      <p:ext uri="{BB962C8B-B14F-4D97-AF65-F5344CB8AC3E}">
        <p14:creationId xmlns:p14="http://schemas.microsoft.com/office/powerpoint/2010/main" val="9106758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36D00-DB38-4F5D-9566-2C4B69590CB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2EB03D6-9221-41B2-B085-8F25B8FA007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3545B00-7B5F-4BDB-A60C-5378624BCA7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74A4989-DF3C-41B2-9A32-C5F0BA943BE1}"/>
              </a:ext>
            </a:extLst>
          </p:cNvPr>
          <p:cNvSpPr>
            <a:spLocks noGrp="1"/>
          </p:cNvSpPr>
          <p:nvPr>
            <p:ph type="dt" sz="half" idx="10"/>
          </p:nvPr>
        </p:nvSpPr>
        <p:spPr/>
        <p:txBody>
          <a:bodyPr/>
          <a:lstStyle/>
          <a:p>
            <a:fld id="{88694228-C479-4EAD-A651-A28CA3C43EED}" type="datetimeFigureOut">
              <a:rPr lang="en-US" smtClean="0"/>
              <a:t>4/21/2021</a:t>
            </a:fld>
            <a:endParaRPr lang="en-US"/>
          </a:p>
        </p:txBody>
      </p:sp>
      <p:sp>
        <p:nvSpPr>
          <p:cNvPr id="6" name="Footer Placeholder 5">
            <a:extLst>
              <a:ext uri="{FF2B5EF4-FFF2-40B4-BE49-F238E27FC236}">
                <a16:creationId xmlns:a16="http://schemas.microsoft.com/office/drawing/2014/main" id="{4C0F47D1-540E-4CCC-9ABF-85E6AC2328A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2E6AB94-A714-4294-A4AB-7B7F58DC995B}"/>
              </a:ext>
            </a:extLst>
          </p:cNvPr>
          <p:cNvSpPr>
            <a:spLocks noGrp="1"/>
          </p:cNvSpPr>
          <p:nvPr>
            <p:ph type="sldNum" sz="quarter" idx="12"/>
          </p:nvPr>
        </p:nvSpPr>
        <p:spPr/>
        <p:txBody>
          <a:bodyPr/>
          <a:lstStyle/>
          <a:p>
            <a:fld id="{88074640-C2BC-4D07-9854-E984962EB541}" type="slidenum">
              <a:rPr lang="en-US" smtClean="0"/>
              <a:t>‹#›</a:t>
            </a:fld>
            <a:endParaRPr lang="en-US"/>
          </a:p>
        </p:txBody>
      </p:sp>
    </p:spTree>
    <p:extLst>
      <p:ext uri="{BB962C8B-B14F-4D97-AF65-F5344CB8AC3E}">
        <p14:creationId xmlns:p14="http://schemas.microsoft.com/office/powerpoint/2010/main" val="14936394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AC2333-0530-4446-9CE9-3365DA35DDC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AEBC1C7-49B3-44B0-B6FE-D550602B359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43A24BF-D9DA-41AC-B30D-918A125B71E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44652BE-E92D-460D-A30A-CA328A11D42C}"/>
              </a:ext>
            </a:extLst>
          </p:cNvPr>
          <p:cNvSpPr>
            <a:spLocks noGrp="1"/>
          </p:cNvSpPr>
          <p:nvPr>
            <p:ph type="dt" sz="half" idx="10"/>
          </p:nvPr>
        </p:nvSpPr>
        <p:spPr/>
        <p:txBody>
          <a:bodyPr/>
          <a:lstStyle/>
          <a:p>
            <a:fld id="{88694228-C479-4EAD-A651-A28CA3C43EED}" type="datetimeFigureOut">
              <a:rPr lang="en-US" smtClean="0"/>
              <a:t>4/21/2021</a:t>
            </a:fld>
            <a:endParaRPr lang="en-US"/>
          </a:p>
        </p:txBody>
      </p:sp>
      <p:sp>
        <p:nvSpPr>
          <p:cNvPr id="6" name="Footer Placeholder 5">
            <a:extLst>
              <a:ext uri="{FF2B5EF4-FFF2-40B4-BE49-F238E27FC236}">
                <a16:creationId xmlns:a16="http://schemas.microsoft.com/office/drawing/2014/main" id="{49020845-6546-483B-A01D-6F5DD72F86A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0085388-B938-45AF-A639-54E6B3F018A9}"/>
              </a:ext>
            </a:extLst>
          </p:cNvPr>
          <p:cNvSpPr>
            <a:spLocks noGrp="1"/>
          </p:cNvSpPr>
          <p:nvPr>
            <p:ph type="sldNum" sz="quarter" idx="12"/>
          </p:nvPr>
        </p:nvSpPr>
        <p:spPr/>
        <p:txBody>
          <a:bodyPr/>
          <a:lstStyle/>
          <a:p>
            <a:fld id="{88074640-C2BC-4D07-9854-E984962EB541}" type="slidenum">
              <a:rPr lang="en-US" smtClean="0"/>
              <a:t>‹#›</a:t>
            </a:fld>
            <a:endParaRPr lang="en-US"/>
          </a:p>
        </p:txBody>
      </p:sp>
    </p:spTree>
    <p:extLst>
      <p:ext uri="{BB962C8B-B14F-4D97-AF65-F5344CB8AC3E}">
        <p14:creationId xmlns:p14="http://schemas.microsoft.com/office/powerpoint/2010/main" val="23557543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83D0C3B-2678-4907-967D-1CE6A3E9BD7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85D2700-3D7B-4290-BAE5-4DC3E6FE7EA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A4A9618-23BF-4E10-AD5C-EFC292A1AE9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8694228-C479-4EAD-A651-A28CA3C43EED}" type="datetimeFigureOut">
              <a:rPr lang="en-US" smtClean="0"/>
              <a:t>4/21/2021</a:t>
            </a:fld>
            <a:endParaRPr lang="en-US"/>
          </a:p>
        </p:txBody>
      </p:sp>
      <p:sp>
        <p:nvSpPr>
          <p:cNvPr id="5" name="Footer Placeholder 4">
            <a:extLst>
              <a:ext uri="{FF2B5EF4-FFF2-40B4-BE49-F238E27FC236}">
                <a16:creationId xmlns:a16="http://schemas.microsoft.com/office/drawing/2014/main" id="{973F7481-2327-4AD7-ABD5-B35016B14A5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DC667BB-8875-4E0A-A9BF-969DBF1ED7A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8074640-C2BC-4D07-9854-E984962EB541}" type="slidenum">
              <a:rPr lang="en-US" smtClean="0"/>
              <a:t>‹#›</a:t>
            </a:fld>
            <a:endParaRPr lang="en-US"/>
          </a:p>
        </p:txBody>
      </p:sp>
    </p:spTree>
    <p:extLst>
      <p:ext uri="{BB962C8B-B14F-4D97-AF65-F5344CB8AC3E}">
        <p14:creationId xmlns:p14="http://schemas.microsoft.com/office/powerpoint/2010/main" val="42748913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2CCAFB3E-E6E2-4587-A5FC-061F9AED9A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912600" cy="6858000"/>
          </a:xfrm>
          <a:prstGeom prst="rect">
            <a:avLst/>
          </a:prstGeom>
          <a:gradFill>
            <a:gsLst>
              <a:gs pos="0">
                <a:schemeClr val="accent4"/>
              </a:gs>
              <a:gs pos="25000">
                <a:schemeClr val="accent4"/>
              </a:gs>
              <a:gs pos="94000">
                <a:schemeClr val="accent2"/>
              </a:gs>
              <a:gs pos="100000">
                <a:schemeClr val="accent2"/>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8" name="Picture 17">
            <a:extLst>
              <a:ext uri="{FF2B5EF4-FFF2-40B4-BE49-F238E27FC236}">
                <a16:creationId xmlns:a16="http://schemas.microsoft.com/office/drawing/2014/main" id="{5975841F-9161-4650-BCE5-20FFE7E2961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49933" t="3964" b="3964"/>
          <a:stretch/>
        </p:blipFill>
        <p:spPr>
          <a:xfrm>
            <a:off x="575867" y="1"/>
            <a:ext cx="6629806" cy="6857999"/>
          </a:xfrm>
          <a:custGeom>
            <a:avLst/>
            <a:gdLst>
              <a:gd name="connsiteX0" fmla="*/ 0 w 7554138"/>
              <a:gd name="connsiteY0" fmla="*/ 0 h 6857999"/>
              <a:gd name="connsiteX1" fmla="*/ 7554138 w 7554138"/>
              <a:gd name="connsiteY1" fmla="*/ 0 h 6857999"/>
              <a:gd name="connsiteX2" fmla="*/ 7554138 w 7554138"/>
              <a:gd name="connsiteY2" fmla="*/ 6857999 h 6857999"/>
              <a:gd name="connsiteX3" fmla="*/ 0 w 7554138"/>
              <a:gd name="connsiteY3" fmla="*/ 6857999 h 6857999"/>
            </a:gdLst>
            <a:ahLst/>
            <a:cxnLst>
              <a:cxn ang="0">
                <a:pos x="connsiteX0" y="connsiteY0"/>
              </a:cxn>
              <a:cxn ang="0">
                <a:pos x="connsiteX1" y="connsiteY1"/>
              </a:cxn>
              <a:cxn ang="0">
                <a:pos x="connsiteX2" y="connsiteY2"/>
              </a:cxn>
              <a:cxn ang="0">
                <a:pos x="connsiteX3" y="connsiteY3"/>
              </a:cxn>
            </a:cxnLst>
            <a:rect l="l" t="t" r="r" b="b"/>
            <a:pathLst>
              <a:path w="7554138" h="6857999">
                <a:moveTo>
                  <a:pt x="0" y="0"/>
                </a:moveTo>
                <a:lnTo>
                  <a:pt x="7554138" y="0"/>
                </a:lnTo>
                <a:lnTo>
                  <a:pt x="7554138" y="6857999"/>
                </a:lnTo>
                <a:lnTo>
                  <a:pt x="0" y="6857999"/>
                </a:lnTo>
                <a:close/>
              </a:path>
            </a:pathLst>
          </a:custGeom>
        </p:spPr>
      </p:pic>
      <p:sp>
        <p:nvSpPr>
          <p:cNvPr id="2" name="Title 1">
            <a:extLst>
              <a:ext uri="{FF2B5EF4-FFF2-40B4-BE49-F238E27FC236}">
                <a16:creationId xmlns:a16="http://schemas.microsoft.com/office/drawing/2014/main" id="{6B2E4BD9-D91C-434A-9B30-44EF4DEDB8D5}"/>
              </a:ext>
            </a:extLst>
          </p:cNvPr>
          <p:cNvSpPr>
            <a:spLocks noGrp="1"/>
          </p:cNvSpPr>
          <p:nvPr>
            <p:ph type="ctrTitle"/>
          </p:nvPr>
        </p:nvSpPr>
        <p:spPr>
          <a:xfrm>
            <a:off x="507077" y="2402379"/>
            <a:ext cx="3877034" cy="2505838"/>
          </a:xfrm>
        </p:spPr>
        <p:txBody>
          <a:bodyPr anchor="t">
            <a:normAutofit/>
          </a:bodyPr>
          <a:lstStyle/>
          <a:p>
            <a:pPr algn="l"/>
            <a:r>
              <a:rPr lang="en-US" sz="2800" b="1" dirty="0">
                <a:solidFill>
                  <a:srgbClr val="FFFFFF"/>
                </a:solidFill>
                <a:latin typeface="Times New Roman" panose="02020603050405020304" pitchFamily="18" charset="0"/>
                <a:cs typeface="Times New Roman" panose="02020603050405020304" pitchFamily="18" charset="0"/>
              </a:rPr>
              <a:t>INSURANCE PREMIUM ANALYSIS (EDA AND MACHINE LEARNING)</a:t>
            </a:r>
          </a:p>
        </p:txBody>
      </p:sp>
      <p:sp>
        <p:nvSpPr>
          <p:cNvPr id="20" name="Rectangle 19">
            <a:extLst>
              <a:ext uri="{FF2B5EF4-FFF2-40B4-BE49-F238E27FC236}">
                <a16:creationId xmlns:a16="http://schemas.microsoft.com/office/drawing/2014/main" id="{640086A0-762B-44EE-AA70-A7268A72AC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91262" y="0"/>
            <a:ext cx="5900738"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close up of a coffee cup&#10;&#10;Description automatically generated">
            <a:extLst>
              <a:ext uri="{FF2B5EF4-FFF2-40B4-BE49-F238E27FC236}">
                <a16:creationId xmlns:a16="http://schemas.microsoft.com/office/drawing/2014/main" id="{B89E7FFE-9BD8-4696-B790-749F1911FC04}"/>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t="442"/>
          <a:stretch/>
        </p:blipFill>
        <p:spPr>
          <a:xfrm>
            <a:off x="5900739" y="1885339"/>
            <a:ext cx="5507803" cy="3084446"/>
          </a:xfrm>
          <a:custGeom>
            <a:avLst/>
            <a:gdLst/>
            <a:ahLst/>
            <a:cxnLst/>
            <a:rect l="l" t="t" r="r" b="b"/>
            <a:pathLst>
              <a:path w="5017317" h="5380277">
                <a:moveTo>
                  <a:pt x="0" y="0"/>
                </a:moveTo>
                <a:lnTo>
                  <a:pt x="5017317" y="0"/>
                </a:lnTo>
                <a:lnTo>
                  <a:pt x="5017317" y="5380277"/>
                </a:lnTo>
                <a:lnTo>
                  <a:pt x="0" y="5380277"/>
                </a:lnTo>
                <a:close/>
              </a:path>
            </a:pathLst>
          </a:custGeom>
        </p:spPr>
      </p:pic>
      <p:sp>
        <p:nvSpPr>
          <p:cNvPr id="9" name="TextBox 8">
            <a:extLst>
              <a:ext uri="{FF2B5EF4-FFF2-40B4-BE49-F238E27FC236}">
                <a16:creationId xmlns:a16="http://schemas.microsoft.com/office/drawing/2014/main" id="{A0E4B9B6-92F6-44A9-B70D-43614D79785C}"/>
              </a:ext>
            </a:extLst>
          </p:cNvPr>
          <p:cNvSpPr txBox="1"/>
          <p:nvPr/>
        </p:nvSpPr>
        <p:spPr>
          <a:xfrm>
            <a:off x="507077" y="4630189"/>
            <a:ext cx="6946053" cy="369332"/>
          </a:xfrm>
          <a:prstGeom prst="rect">
            <a:avLst/>
          </a:prstGeom>
          <a:noFill/>
        </p:spPr>
        <p:txBody>
          <a:bodyPr wrap="square">
            <a:spAutoFit/>
          </a:bodyPr>
          <a:lstStyle/>
          <a:p>
            <a:r>
              <a:rPr lang="en-US">
                <a:solidFill>
                  <a:schemeClr val="bg1"/>
                </a:solidFill>
              </a:rPr>
              <a:t>JYOTHSNA</a:t>
            </a:r>
            <a:endParaRPr lang="en-US" dirty="0">
              <a:solidFill>
                <a:schemeClr val="bg1"/>
              </a:solidFill>
            </a:endParaRPr>
          </a:p>
        </p:txBody>
      </p:sp>
    </p:spTree>
    <p:extLst>
      <p:ext uri="{BB962C8B-B14F-4D97-AF65-F5344CB8AC3E}">
        <p14:creationId xmlns:p14="http://schemas.microsoft.com/office/powerpoint/2010/main" val="3258486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04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mute="1">
                <p:cTn id="7" repeatCount="indefinite" fill="hold" display="0">
                  <p:stCondLst>
                    <p:cond delay="indefinite"/>
                  </p:stCondLst>
                </p:cTn>
                <p:tgtEl>
                  <p:spTgt spid="5"/>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00" name="Rectangle 78">
            <a:extLst>
              <a:ext uri="{FF2B5EF4-FFF2-40B4-BE49-F238E27FC236}">
                <a16:creationId xmlns:a16="http://schemas.microsoft.com/office/drawing/2014/main" id="{6ECA6DCB-B7E1-40A9-9524-540C6DA40B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4B6E102-7D14-4AF9-82CE-06632E18B905}"/>
              </a:ext>
            </a:extLst>
          </p:cNvPr>
          <p:cNvSpPr>
            <a:spLocks noGrp="1"/>
          </p:cNvSpPr>
          <p:nvPr>
            <p:ph type="title"/>
          </p:nvPr>
        </p:nvSpPr>
        <p:spPr>
          <a:xfrm>
            <a:off x="589560" y="856180"/>
            <a:ext cx="5279408" cy="1128068"/>
          </a:xfrm>
        </p:spPr>
        <p:txBody>
          <a:bodyPr vert="horz" lIns="91440" tIns="45720" rIns="91440" bIns="45720" rtlCol="0" anchor="ctr">
            <a:normAutofit/>
          </a:bodyPr>
          <a:lstStyle/>
          <a:p>
            <a:r>
              <a:rPr lang="en-US" sz="3700" b="1" kern="1200" dirty="0">
                <a:solidFill>
                  <a:schemeClr val="tx1"/>
                </a:solidFill>
                <a:latin typeface="Times New Roman" panose="02020603050405020304" pitchFamily="18" charset="0"/>
                <a:cs typeface="Times New Roman" panose="02020603050405020304" pitchFamily="18" charset="0"/>
              </a:rPr>
              <a:t>How age affects life insurance charges ?</a:t>
            </a:r>
          </a:p>
        </p:txBody>
      </p:sp>
      <p:grpSp>
        <p:nvGrpSpPr>
          <p:cNvPr id="4101" name="Group 80">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82" name="Rectangle 81">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02" name="Rectangle 82">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103" name="Rectangle 84">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123821"/>
            <a:ext cx="4975066"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AB467EDA-3FF7-4A65-86E4-F7543636D690}"/>
              </a:ext>
            </a:extLst>
          </p:cNvPr>
          <p:cNvSpPr txBox="1"/>
          <p:nvPr/>
        </p:nvSpPr>
        <p:spPr>
          <a:xfrm>
            <a:off x="590719" y="2330505"/>
            <a:ext cx="5278066" cy="3979585"/>
          </a:xfrm>
          <a:prstGeom prst="rect">
            <a:avLst/>
          </a:prstGeom>
        </p:spPr>
        <p:txBody>
          <a:bodyPr vert="horz" lIns="91440" tIns="45720" rIns="91440" bIns="45720" rtlCol="0" anchor="ctr">
            <a:noAutofit/>
          </a:bodyPr>
          <a:lstStyle/>
          <a:p>
            <a:pPr indent="-228600">
              <a:lnSpc>
                <a:spcPct val="90000"/>
              </a:lnSpc>
              <a:spcAft>
                <a:spcPts val="600"/>
              </a:spcAft>
              <a:buFont typeface="Arial" panose="020B0604020202020204" pitchFamily="34" charset="0"/>
              <a:buChar char="•"/>
            </a:pPr>
            <a:r>
              <a:rPr lang="en-US" sz="3000" dirty="0">
                <a:latin typeface="Times New Roman" panose="02020603050405020304" pitchFamily="18" charset="0"/>
                <a:cs typeface="Times New Roman" panose="02020603050405020304" pitchFamily="18" charset="0"/>
              </a:rPr>
              <a:t> The first figure shows that ages between 18 and 19 are and age between 64 - 65 are the lowest the highest number of people who having Life Insurance umber of people who having life insurance. </a:t>
            </a:r>
          </a:p>
          <a:p>
            <a:pPr indent="-228600">
              <a:lnSpc>
                <a:spcPct val="90000"/>
              </a:lnSpc>
              <a:spcAft>
                <a:spcPts val="600"/>
              </a:spcAft>
              <a:buFont typeface="Arial" panose="020B0604020202020204" pitchFamily="34" charset="0"/>
              <a:buChar char="•"/>
            </a:pPr>
            <a:r>
              <a:rPr lang="en-US" sz="3000" dirty="0">
                <a:latin typeface="Times New Roman" panose="02020603050405020304" pitchFamily="18" charset="0"/>
                <a:cs typeface="Times New Roman" panose="02020603050405020304" pitchFamily="18" charset="0"/>
              </a:rPr>
              <a:t>The second figure shows that the charges are high for older customers than younger customers.</a:t>
            </a:r>
          </a:p>
        </p:txBody>
      </p:sp>
      <p:sp>
        <p:nvSpPr>
          <p:cNvPr id="4104" name="Rectangle 86">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05" name="Rectangle 88">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9687" y="357447"/>
            <a:ext cx="4845488" cy="292358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E10F6CF2-1141-4BF8-BD75-42EABAD445A2}"/>
              </a:ext>
            </a:extLst>
          </p:cNvPr>
          <p:cNvPicPr>
            <a:picLocks noChangeAspect="1"/>
          </p:cNvPicPr>
          <p:nvPr/>
        </p:nvPicPr>
        <p:blipFill rotWithShape="1">
          <a:blip r:embed="rId2"/>
          <a:srcRect l="443" r="7461" b="-2"/>
          <a:stretch/>
        </p:blipFill>
        <p:spPr>
          <a:xfrm>
            <a:off x="7083423" y="581892"/>
            <a:ext cx="4397433" cy="2518756"/>
          </a:xfrm>
          <a:prstGeom prst="rect">
            <a:avLst/>
          </a:prstGeom>
        </p:spPr>
      </p:pic>
      <p:sp>
        <p:nvSpPr>
          <p:cNvPr id="91" name="Rectangle 90">
            <a:extLst>
              <a:ext uri="{FF2B5EF4-FFF2-40B4-BE49-F238E27FC236}">
                <a16:creationId xmlns:a16="http://schemas.microsoft.com/office/drawing/2014/main" id="{8CB5D2D7-DF65-4E86-BFBA-FFB9B5ACEB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9687" y="3505479"/>
            <a:ext cx="4845488" cy="292358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98" name="Picture 2">
            <a:extLst>
              <a:ext uri="{FF2B5EF4-FFF2-40B4-BE49-F238E27FC236}">
                <a16:creationId xmlns:a16="http://schemas.microsoft.com/office/drawing/2014/main" id="{736B2526-3566-4389-A70B-2CC2754640AB}"/>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l="3713" r="305" b="1"/>
          <a:stretch/>
        </p:blipFill>
        <p:spPr bwMode="auto">
          <a:xfrm>
            <a:off x="7083423" y="3707894"/>
            <a:ext cx="4395569" cy="25187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4273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30" name="Rectangle 76">
            <a:extLst>
              <a:ext uri="{FF2B5EF4-FFF2-40B4-BE49-F238E27FC236}">
                <a16:creationId xmlns:a16="http://schemas.microsoft.com/office/drawing/2014/main" id="{D4993743-B10A-433C-9996-3035D2C3A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Freeform 45">
            <a:extLst>
              <a:ext uri="{FF2B5EF4-FFF2-40B4-BE49-F238E27FC236}">
                <a16:creationId xmlns:a16="http://schemas.microsoft.com/office/drawing/2014/main" id="{BB3B8946-A0AA-42D4-8A24-639DC6EA17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1" name="Freeform 46">
            <a:extLst>
              <a:ext uri="{FF2B5EF4-FFF2-40B4-BE49-F238E27FC236}">
                <a16:creationId xmlns:a16="http://schemas.microsoft.com/office/drawing/2014/main" id="{AB1038E6-06EF-4DCB-B52E-D3825C50F7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3" name="Freeform 47">
            <a:extLst>
              <a:ext uri="{FF2B5EF4-FFF2-40B4-BE49-F238E27FC236}">
                <a16:creationId xmlns:a16="http://schemas.microsoft.com/office/drawing/2014/main" id="{5C7EF35C-8B7D-4026-8F09-8B2B225057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5" name="Freeform 44">
            <a:extLst>
              <a:ext uri="{FF2B5EF4-FFF2-40B4-BE49-F238E27FC236}">
                <a16:creationId xmlns:a16="http://schemas.microsoft.com/office/drawing/2014/main" id="{5F24A71D-C0A9-49AC-B2D1-5A9EA2BD38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7348538"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7" name="Rectangle 86">
            <a:extLst>
              <a:ext uri="{FF2B5EF4-FFF2-40B4-BE49-F238E27FC236}">
                <a16:creationId xmlns:a16="http://schemas.microsoft.com/office/drawing/2014/main" id="{14280C55-570C-4284-9850-B2BA33DB67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7033095"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BB02B0FE-1FB9-4196-9A3D-FDB3F701DB75}"/>
              </a:ext>
            </a:extLst>
          </p:cNvPr>
          <p:cNvSpPr>
            <a:spLocks noGrp="1"/>
          </p:cNvSpPr>
          <p:nvPr>
            <p:ph type="title"/>
          </p:nvPr>
        </p:nvSpPr>
        <p:spPr>
          <a:xfrm>
            <a:off x="964760" y="804328"/>
            <a:ext cx="6091312" cy="1205821"/>
          </a:xfrm>
        </p:spPr>
        <p:txBody>
          <a:bodyPr vert="horz" lIns="91440" tIns="45720" rIns="91440" bIns="45720" rtlCol="0" anchor="ctr">
            <a:normAutofit/>
          </a:bodyPr>
          <a:lstStyle/>
          <a:p>
            <a:r>
              <a:rPr lang="en-US" sz="4000" b="1" dirty="0">
                <a:solidFill>
                  <a:srgbClr val="FEFFFF"/>
                </a:solidFill>
                <a:latin typeface="Times New Roman" panose="02020603050405020304" pitchFamily="18" charset="0"/>
                <a:cs typeface="Times New Roman" panose="02020603050405020304" pitchFamily="18" charset="0"/>
              </a:rPr>
              <a:t>How does gender affect life insurance charges ?</a:t>
            </a:r>
          </a:p>
        </p:txBody>
      </p:sp>
      <p:sp>
        <p:nvSpPr>
          <p:cNvPr id="4" name="Rectangle 3">
            <a:extLst>
              <a:ext uri="{FF2B5EF4-FFF2-40B4-BE49-F238E27FC236}">
                <a16:creationId xmlns:a16="http://schemas.microsoft.com/office/drawing/2014/main" id="{350EDE1F-4E71-4070-B757-8F34163B9576}"/>
              </a:ext>
            </a:extLst>
          </p:cNvPr>
          <p:cNvSpPr/>
          <p:nvPr/>
        </p:nvSpPr>
        <p:spPr>
          <a:xfrm>
            <a:off x="1282189" y="2494450"/>
            <a:ext cx="5773883" cy="35631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ormAutofit lnSpcReduction="10000"/>
          </a:bodyPr>
          <a:lstStyle/>
          <a:p>
            <a:pPr indent="-228600">
              <a:lnSpc>
                <a:spcPct val="90000"/>
              </a:lnSpc>
              <a:spcAft>
                <a:spcPts val="600"/>
              </a:spcAft>
              <a:buFont typeface="Arial" panose="020B0604020202020204" pitchFamily="34" charset="0"/>
              <a:buChar char="•"/>
            </a:pPr>
            <a:r>
              <a:rPr lang="en-US" sz="3600" dirty="0">
                <a:solidFill>
                  <a:schemeClr val="tx1"/>
                </a:solidFill>
                <a:latin typeface="Times New Roman" panose="02020603050405020304" pitchFamily="18" charset="0"/>
                <a:cs typeface="Times New Roman" panose="02020603050405020304" pitchFamily="18" charset="0"/>
              </a:rPr>
              <a:t> The first figure shows that males who smoke are greater than females.</a:t>
            </a:r>
          </a:p>
          <a:p>
            <a:pPr indent="-228600">
              <a:lnSpc>
                <a:spcPct val="90000"/>
              </a:lnSpc>
              <a:spcAft>
                <a:spcPts val="600"/>
              </a:spcAft>
              <a:buFont typeface="Arial" panose="020B0604020202020204" pitchFamily="34" charset="0"/>
              <a:buChar char="•"/>
            </a:pPr>
            <a:r>
              <a:rPr lang="en-US" sz="3600" dirty="0">
                <a:solidFill>
                  <a:schemeClr val="tx1"/>
                </a:solidFill>
                <a:latin typeface="Times New Roman" panose="02020603050405020304" pitchFamily="18" charset="0"/>
                <a:cs typeface="Times New Roman" panose="02020603050405020304" pitchFamily="18" charset="0"/>
              </a:rPr>
              <a:t>The second above shows that there are 50.5% of customers are male and 49.5% of customers are female</a:t>
            </a:r>
            <a:r>
              <a:rPr lang="en-US" sz="2400" dirty="0">
                <a:solidFill>
                  <a:schemeClr val="tx1"/>
                </a:solidFill>
              </a:rPr>
              <a:t>.</a:t>
            </a:r>
          </a:p>
        </p:txBody>
      </p:sp>
      <p:pic>
        <p:nvPicPr>
          <p:cNvPr id="5122" name="Picture 2">
            <a:extLst>
              <a:ext uri="{FF2B5EF4-FFF2-40B4-BE49-F238E27FC236}">
                <a16:creationId xmlns:a16="http://schemas.microsoft.com/office/drawing/2014/main" id="{FFD5DC92-1468-4000-A9AE-295A69180C2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8024706" y="858225"/>
            <a:ext cx="3343407" cy="2257885"/>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087D7A41-FA5E-45B8-A493-D080D1F460D3}"/>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8373178" y="3511296"/>
            <a:ext cx="2643414" cy="27574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54706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9">
            <a:extLst>
              <a:ext uri="{FF2B5EF4-FFF2-40B4-BE49-F238E27FC236}">
                <a16:creationId xmlns:a16="http://schemas.microsoft.com/office/drawing/2014/main" id="{5A59F003-E00A-43F9-91DC-CC54E3B874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86867AC9-4CBD-43BC-857D-23AF68C067C4}"/>
              </a:ext>
            </a:extLst>
          </p:cNvPr>
          <p:cNvPicPr>
            <a:picLocks noGrp="1" noChangeAspect="1"/>
          </p:cNvPicPr>
          <p:nvPr>
            <p:ph idx="1"/>
          </p:nvPr>
        </p:nvPicPr>
        <p:blipFill rotWithShape="1">
          <a:blip r:embed="rId2"/>
          <a:srcRect l="7942" t="9091" r="3574" b="1"/>
          <a:stretch/>
        </p:blipFill>
        <p:spPr>
          <a:xfrm>
            <a:off x="20" y="10"/>
            <a:ext cx="12191981" cy="6857990"/>
          </a:xfrm>
          <a:prstGeom prst="rect">
            <a:avLst/>
          </a:prstGeom>
        </p:spPr>
      </p:pic>
      <p:sp>
        <p:nvSpPr>
          <p:cNvPr id="20" name="Rectangle 11">
            <a:extLst>
              <a:ext uri="{FF2B5EF4-FFF2-40B4-BE49-F238E27FC236}">
                <a16:creationId xmlns:a16="http://schemas.microsoft.com/office/drawing/2014/main" id="{D74A4382-E3AD-430A-9A1F-DFA3E0E77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799868" y="-1534136"/>
            <a:ext cx="4592270" cy="12192001"/>
          </a:xfrm>
          <a:prstGeom prst="rect">
            <a:avLst/>
          </a:prstGeom>
          <a:gradFill>
            <a:gsLst>
              <a:gs pos="35000">
                <a:schemeClr val="bg1">
                  <a:alpha val="46000"/>
                </a:schemeClr>
              </a:gs>
              <a:gs pos="21000">
                <a:schemeClr val="bg1">
                  <a:alpha val="30000"/>
                </a:schemeClr>
              </a:gs>
              <a:gs pos="0">
                <a:schemeClr val="bg1">
                  <a:alpha val="0"/>
                </a:schemeClr>
              </a:gs>
              <a:gs pos="100000">
                <a:schemeClr val="bg1">
                  <a:alpha val="9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333764E-DFBD-475B-97B8-3C7841FBC949}"/>
              </a:ext>
            </a:extLst>
          </p:cNvPr>
          <p:cNvSpPr>
            <a:spLocks noGrp="1"/>
          </p:cNvSpPr>
          <p:nvPr>
            <p:ph type="title"/>
          </p:nvPr>
        </p:nvSpPr>
        <p:spPr>
          <a:xfrm>
            <a:off x="404553" y="3091928"/>
            <a:ext cx="9078562" cy="2387600"/>
          </a:xfrm>
        </p:spPr>
        <p:txBody>
          <a:bodyPr vert="horz" lIns="91440" tIns="45720" rIns="91440" bIns="45720" rtlCol="0" anchor="b">
            <a:normAutofit/>
          </a:bodyPr>
          <a:lstStyle/>
          <a:p>
            <a:r>
              <a:rPr lang="en-US" sz="6600"/>
              <a:t>Interactive bar plot of sex vs charges</a:t>
            </a:r>
          </a:p>
        </p:txBody>
      </p:sp>
      <p:sp>
        <p:nvSpPr>
          <p:cNvPr id="21" name="Rectangle: Rounded Corners 13">
            <a:extLst>
              <a:ext uri="{FF2B5EF4-FFF2-40B4-BE49-F238E27FC236}">
                <a16:creationId xmlns:a16="http://schemas.microsoft.com/office/drawing/2014/main" id="{79F40191-0F44-4FD1-82CC-ACB507C14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575039"/>
            <a:ext cx="9785897"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7B391C2F-38C6-40B2-82A9-0DB18E739B47}"/>
              </a:ext>
            </a:extLst>
          </p:cNvPr>
          <p:cNvSpPr txBox="1"/>
          <p:nvPr/>
        </p:nvSpPr>
        <p:spPr>
          <a:xfrm>
            <a:off x="20" y="6172201"/>
            <a:ext cx="12191981" cy="685799"/>
          </a:xfrm>
          <a:prstGeom prst="rect">
            <a:avLst/>
          </a:prstGeom>
          <a:solidFill>
            <a:srgbClr val="000000">
              <a:alpha val="50000"/>
            </a:srgbClr>
          </a:solidFill>
          <a:ln>
            <a:noFill/>
          </a:ln>
        </p:spPr>
        <p:txBody>
          <a:bodyPr wrap="square" rtlCol="0">
            <a:normAutofit/>
          </a:bodyPr>
          <a:lstStyle/>
          <a:p>
            <a:pPr algn="ctr">
              <a:spcAft>
                <a:spcPts val="600"/>
              </a:spcAft>
            </a:pPr>
            <a:r>
              <a:rPr lang="en-US" sz="1400">
                <a:solidFill>
                  <a:srgbClr val="FFFFFF"/>
                </a:solidFill>
              </a:rPr>
              <a:t>* The Interactive bar plot above shows that males charges more than female . </a:t>
            </a:r>
          </a:p>
        </p:txBody>
      </p:sp>
    </p:spTree>
    <p:extLst>
      <p:ext uri="{BB962C8B-B14F-4D97-AF65-F5344CB8AC3E}">
        <p14:creationId xmlns:p14="http://schemas.microsoft.com/office/powerpoint/2010/main" val="3326185262"/>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E722FC-6DD6-4759-A328-1F63F001434F}"/>
              </a:ext>
            </a:extLst>
          </p:cNvPr>
          <p:cNvSpPr>
            <a:spLocks noGrp="1"/>
          </p:cNvSpPr>
          <p:nvPr>
            <p:ph type="title"/>
          </p:nvPr>
        </p:nvSpPr>
        <p:spPr/>
        <p:txBody>
          <a:bodyPr/>
          <a:lstStyle/>
          <a:p>
            <a:r>
              <a:rPr lang="en-US" dirty="0"/>
              <a:t>Interactive 3D plot</a:t>
            </a:r>
          </a:p>
        </p:txBody>
      </p:sp>
      <p:pic>
        <p:nvPicPr>
          <p:cNvPr id="4" name="Content Placeholder 3">
            <a:extLst>
              <a:ext uri="{FF2B5EF4-FFF2-40B4-BE49-F238E27FC236}">
                <a16:creationId xmlns:a16="http://schemas.microsoft.com/office/drawing/2014/main" id="{1480EA31-95E1-487A-997F-F8FB27283533}"/>
              </a:ext>
            </a:extLst>
          </p:cNvPr>
          <p:cNvPicPr>
            <a:picLocks noGrp="1" noChangeAspect="1"/>
          </p:cNvPicPr>
          <p:nvPr>
            <p:ph idx="1"/>
          </p:nvPr>
        </p:nvPicPr>
        <p:blipFill>
          <a:blip r:embed="rId2"/>
          <a:stretch>
            <a:fillRect/>
          </a:stretch>
        </p:blipFill>
        <p:spPr>
          <a:xfrm>
            <a:off x="1159411" y="1381126"/>
            <a:ext cx="7060664" cy="3830922"/>
          </a:xfrm>
          <a:prstGeom prst="rect">
            <a:avLst/>
          </a:prstGeom>
        </p:spPr>
      </p:pic>
      <p:sp>
        <p:nvSpPr>
          <p:cNvPr id="5" name="TextBox 4">
            <a:extLst>
              <a:ext uri="{FF2B5EF4-FFF2-40B4-BE49-F238E27FC236}">
                <a16:creationId xmlns:a16="http://schemas.microsoft.com/office/drawing/2014/main" id="{646FDCBF-85EA-4F41-AD9C-7CF98F4ECAA3}"/>
              </a:ext>
            </a:extLst>
          </p:cNvPr>
          <p:cNvSpPr txBox="1"/>
          <p:nvPr/>
        </p:nvSpPr>
        <p:spPr>
          <a:xfrm>
            <a:off x="962025" y="5495925"/>
            <a:ext cx="7600950" cy="923330"/>
          </a:xfrm>
          <a:prstGeom prst="rect">
            <a:avLst/>
          </a:prstGeom>
          <a:solidFill>
            <a:srgbClr val="FFC000"/>
          </a:solidFill>
        </p:spPr>
        <p:txBody>
          <a:bodyPr wrap="square" rtlCol="0">
            <a:spAutoFit/>
          </a:bodyPr>
          <a:lstStyle/>
          <a:p>
            <a:r>
              <a:rPr lang="en-US"/>
              <a:t>The interactive 3D plot shows the dark blue is where life insurance charges getting higher and the dark orange is where life insuance cost getting lower by gender.</a:t>
            </a:r>
            <a:endParaRPr lang="en-US" dirty="0"/>
          </a:p>
        </p:txBody>
      </p:sp>
    </p:spTree>
    <p:extLst>
      <p:ext uri="{BB962C8B-B14F-4D97-AF65-F5344CB8AC3E}">
        <p14:creationId xmlns:p14="http://schemas.microsoft.com/office/powerpoint/2010/main" val="30661900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2C1D87-6978-41D9-88DF-13C8A9E57EFA}"/>
              </a:ext>
            </a:extLst>
          </p:cNvPr>
          <p:cNvSpPr>
            <a:spLocks noGrp="1"/>
          </p:cNvSpPr>
          <p:nvPr>
            <p:ph type="title"/>
          </p:nvPr>
        </p:nvSpPr>
        <p:spPr>
          <a:xfrm>
            <a:off x="801099" y="1396289"/>
            <a:ext cx="4399093" cy="1325563"/>
          </a:xfrm>
        </p:spPr>
        <p:txBody>
          <a:bodyPr vert="horz" lIns="91440" tIns="45720" rIns="91440" bIns="45720" rtlCol="0" anchor="ctr">
            <a:normAutofit/>
          </a:bodyPr>
          <a:lstStyle/>
          <a:p>
            <a:r>
              <a:rPr lang="en-US" dirty="0"/>
              <a:t>BMI vs. Charges </a:t>
            </a:r>
          </a:p>
        </p:txBody>
      </p:sp>
      <p:sp>
        <p:nvSpPr>
          <p:cNvPr id="5" name="Rectangle 4">
            <a:extLst>
              <a:ext uri="{FF2B5EF4-FFF2-40B4-BE49-F238E27FC236}">
                <a16:creationId xmlns:a16="http://schemas.microsoft.com/office/drawing/2014/main" id="{D869E704-14C0-4575-93D5-72B88857B630}"/>
              </a:ext>
            </a:extLst>
          </p:cNvPr>
          <p:cNvSpPr/>
          <p:nvPr/>
        </p:nvSpPr>
        <p:spPr>
          <a:xfrm>
            <a:off x="805544" y="2871982"/>
            <a:ext cx="4399094" cy="3181684"/>
          </a:xfrm>
          <a:prstGeom prst="rect">
            <a:avLst/>
          </a:prstGeom>
        </p:spPr>
        <p:style>
          <a:lnRef idx="1">
            <a:schemeClr val="accent6"/>
          </a:lnRef>
          <a:fillRef idx="2">
            <a:schemeClr val="accent6"/>
          </a:fillRef>
          <a:effectRef idx="1">
            <a:schemeClr val="accent6"/>
          </a:effectRef>
          <a:fontRef idx="minor">
            <a:schemeClr val="dk1"/>
          </a:fontRef>
        </p:style>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r>
              <a:rPr lang="en-US" dirty="0">
                <a:solidFill>
                  <a:schemeClr val="tx1"/>
                </a:solidFill>
              </a:rPr>
              <a:t>The histogram shows that there is a peak at BMI of 30. More number of people are in the range of BMI between 25-35.</a:t>
            </a:r>
          </a:p>
          <a:p>
            <a:pPr indent="-228600">
              <a:lnSpc>
                <a:spcPct val="90000"/>
              </a:lnSpc>
              <a:spcAft>
                <a:spcPts val="600"/>
              </a:spcAft>
              <a:buFont typeface="Arial" panose="020B0604020202020204" pitchFamily="34" charset="0"/>
              <a:buChar char="•"/>
            </a:pPr>
            <a:r>
              <a:rPr lang="en-US" dirty="0">
                <a:solidFill>
                  <a:schemeClr val="tx1"/>
                </a:solidFill>
              </a:rPr>
              <a:t> The scatter plot figure above shows that Insurance charges are high for customers whose BMI is high.</a:t>
            </a:r>
          </a:p>
        </p:txBody>
      </p:sp>
      <p:sp>
        <p:nvSpPr>
          <p:cNvPr id="80" name="Freeform: Shape 79">
            <a:extLst>
              <a:ext uri="{FF2B5EF4-FFF2-40B4-BE49-F238E27FC236}">
                <a16:creationId xmlns:a16="http://schemas.microsoft.com/office/drawing/2014/main" id="{C62225A2-D3F0-45D1-9C47-B10375316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711927" y="-1"/>
            <a:ext cx="6480073" cy="6858002"/>
          </a:xfrm>
          <a:custGeom>
            <a:avLst/>
            <a:gdLst>
              <a:gd name="connsiteX0" fmla="*/ 6130244 w 6480073"/>
              <a:gd name="connsiteY0" fmla="*/ 0 h 6858002"/>
              <a:gd name="connsiteX1" fmla="*/ 6212951 w 6480073"/>
              <a:gd name="connsiteY1" fmla="*/ 314584 h 6858002"/>
              <a:gd name="connsiteX2" fmla="*/ 5540779 w 6480073"/>
              <a:gd name="connsiteY2" fmla="*/ 6756649 h 6858002"/>
              <a:gd name="connsiteX3" fmla="*/ 5489971 w 6480073"/>
              <a:gd name="connsiteY3" fmla="*/ 6858002 h 6858002"/>
              <a:gd name="connsiteX4" fmla="*/ 0 w 6480073"/>
              <a:gd name="connsiteY4" fmla="*/ 6858002 h 6858002"/>
              <a:gd name="connsiteX5" fmla="*/ 0 w 6480073"/>
              <a:gd name="connsiteY5" fmla="*/ 0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80073" h="6858002">
                <a:moveTo>
                  <a:pt x="6130244" y="0"/>
                </a:moveTo>
                <a:lnTo>
                  <a:pt x="6212951" y="314584"/>
                </a:lnTo>
                <a:cubicBezTo>
                  <a:pt x="6745828" y="2551616"/>
                  <a:pt x="6460994" y="4808873"/>
                  <a:pt x="5540779" y="6756649"/>
                </a:cubicBezTo>
                <a:lnTo>
                  <a:pt x="5489971" y="6858002"/>
                </a:lnTo>
                <a:lnTo>
                  <a:pt x="0" y="6858002"/>
                </a:lnTo>
                <a:lnTo>
                  <a:pt x="0"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2" name="Freeform: Shape 81">
            <a:extLst>
              <a:ext uri="{FF2B5EF4-FFF2-40B4-BE49-F238E27FC236}">
                <a16:creationId xmlns:a16="http://schemas.microsoft.com/office/drawing/2014/main" id="{1B9FBFA8-6AF4-4091-9C8B-DEC6D8933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942784" y="0"/>
            <a:ext cx="6249216" cy="6858001"/>
          </a:xfrm>
          <a:custGeom>
            <a:avLst/>
            <a:gdLst>
              <a:gd name="connsiteX0" fmla="*/ 0 w 6249216"/>
              <a:gd name="connsiteY0" fmla="*/ 0 h 6858001"/>
              <a:gd name="connsiteX1" fmla="*/ 5893742 w 6249216"/>
              <a:gd name="connsiteY1" fmla="*/ 1 h 6858001"/>
              <a:gd name="connsiteX2" fmla="*/ 5993697 w 6249216"/>
              <a:gd name="connsiteY2" fmla="*/ 380651 h 6858001"/>
              <a:gd name="connsiteX3" fmla="*/ 5308924 w 6249216"/>
              <a:gd name="connsiteY3" fmla="*/ 6647018 h 6858001"/>
              <a:gd name="connsiteX4" fmla="*/ 5200672 w 6249216"/>
              <a:gd name="connsiteY4" fmla="*/ 6858001 h 6858001"/>
              <a:gd name="connsiteX5" fmla="*/ 1 w 6249216"/>
              <a:gd name="connsiteY5" fmla="*/ 685800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49216" h="6858001">
                <a:moveTo>
                  <a:pt x="0" y="0"/>
                </a:moveTo>
                <a:lnTo>
                  <a:pt x="5893742" y="1"/>
                </a:lnTo>
                <a:lnTo>
                  <a:pt x="5993697" y="380651"/>
                </a:lnTo>
                <a:cubicBezTo>
                  <a:pt x="6511353" y="2559611"/>
                  <a:pt x="6222352" y="4758249"/>
                  <a:pt x="5308924" y="6647018"/>
                </a:cubicBezTo>
                <a:lnTo>
                  <a:pt x="5200672" y="6858001"/>
                </a:lnTo>
                <a:lnTo>
                  <a:pt x="1" y="6858001"/>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6146" name="Picture 2">
            <a:extLst>
              <a:ext uri="{FF2B5EF4-FFF2-40B4-BE49-F238E27FC236}">
                <a16:creationId xmlns:a16="http://schemas.microsoft.com/office/drawing/2014/main" id="{5003FC8C-E698-4186-87FC-0211D2E60C5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7927762" y="599325"/>
            <a:ext cx="3141750" cy="2741177"/>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a:extLst>
              <a:ext uri="{FF2B5EF4-FFF2-40B4-BE49-F238E27FC236}">
                <a16:creationId xmlns:a16="http://schemas.microsoft.com/office/drawing/2014/main" id="{AD565334-0AB8-4414-8F5B-D5A0A53E08E3}"/>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517788" y="3638358"/>
            <a:ext cx="3961700" cy="27411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302624"/>
      </p:ext>
    </p:extLst>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7189" name="Rectangle 87">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le 1">
            <a:extLst>
              <a:ext uri="{FF2B5EF4-FFF2-40B4-BE49-F238E27FC236}">
                <a16:creationId xmlns:a16="http://schemas.microsoft.com/office/drawing/2014/main" id="{0346A3F8-F359-4D4D-AD28-393D2F69A513}"/>
              </a:ext>
            </a:extLst>
          </p:cNvPr>
          <p:cNvSpPr>
            <a:spLocks noGrp="1"/>
          </p:cNvSpPr>
          <p:nvPr>
            <p:ph type="title"/>
          </p:nvPr>
        </p:nvSpPr>
        <p:spPr>
          <a:xfrm>
            <a:off x="841248" y="932688"/>
            <a:ext cx="4892040" cy="1773936"/>
          </a:xfrm>
        </p:spPr>
        <p:txBody>
          <a:bodyPr vert="horz" lIns="91440" tIns="45720" rIns="91440" bIns="45720" rtlCol="0" anchor="b">
            <a:normAutofit/>
          </a:bodyPr>
          <a:lstStyle/>
          <a:p>
            <a:r>
              <a:rPr lang="en-US" sz="4000" b="1" dirty="0">
                <a:latin typeface="Times New Roman" panose="02020603050405020304" pitchFamily="18" charset="0"/>
                <a:cs typeface="Times New Roman" panose="02020603050405020304" pitchFamily="18" charset="0"/>
              </a:rPr>
              <a:t>Frequency Histogram for the data variables</a:t>
            </a:r>
          </a:p>
        </p:txBody>
      </p:sp>
      <p:sp>
        <p:nvSpPr>
          <p:cNvPr id="7186" name="Content Placeholder 7173">
            <a:extLst>
              <a:ext uri="{FF2B5EF4-FFF2-40B4-BE49-F238E27FC236}">
                <a16:creationId xmlns:a16="http://schemas.microsoft.com/office/drawing/2014/main" id="{44F2B919-1195-40DF-B588-33418023E1F4}"/>
              </a:ext>
            </a:extLst>
          </p:cNvPr>
          <p:cNvSpPr>
            <a:spLocks noGrp="1"/>
          </p:cNvSpPr>
          <p:nvPr>
            <p:ph idx="1"/>
          </p:nvPr>
        </p:nvSpPr>
        <p:spPr>
          <a:xfrm>
            <a:off x="841248" y="2898648"/>
            <a:ext cx="4892040" cy="3209544"/>
          </a:xfrm>
        </p:spPr>
        <p:txBody>
          <a:bodyPr vert="horz" lIns="91440" tIns="45720" rIns="91440" bIns="45720" rtlCol="0" anchor="t">
            <a:normAutofit/>
          </a:bodyPr>
          <a:lstStyle/>
          <a:p>
            <a:pPr marL="0" indent="0">
              <a:buNone/>
            </a:pPr>
            <a:r>
              <a:rPr lang="en-US" sz="2000" dirty="0">
                <a:latin typeface="Times New Roman" panose="02020603050405020304" pitchFamily="18" charset="0"/>
                <a:cs typeface="Times New Roman" panose="02020603050405020304" pitchFamily="18" charset="0"/>
              </a:rPr>
              <a:t> Histograms on the right, we get the max percentage of people in each variable range. We can see that that frequency of people are more in age group ranging from 18-20. Majority of people have body mass index between 30-35. And majority of people have no children who have subscribed for Insurance policy and the max Insurance charges charged were in the range is from 1000-15000 .</a:t>
            </a:r>
          </a:p>
        </p:txBody>
      </p:sp>
      <p:cxnSp>
        <p:nvCxnSpPr>
          <p:cNvPr id="7190" name="Straight Connector 89">
            <a:extLst>
              <a:ext uri="{FF2B5EF4-FFF2-40B4-BE49-F238E27FC236}">
                <a16:creationId xmlns:a16="http://schemas.microsoft.com/office/drawing/2014/main" id="{749A7284-D010-4ACB-A08A-FC3C3689B5E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238597" y="1417320"/>
            <a:ext cx="0" cy="402336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pic>
        <p:nvPicPr>
          <p:cNvPr id="7170" name="Picture 2">
            <a:extLst>
              <a:ext uri="{FF2B5EF4-FFF2-40B4-BE49-F238E27FC236}">
                <a16:creationId xmlns:a16="http://schemas.microsoft.com/office/drawing/2014/main" id="{BF9F913E-2EBD-4D9A-A576-C680A3B2891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886450" y="809625"/>
            <a:ext cx="5887347" cy="53151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1153559"/>
      </p:ext>
    </p:extLst>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AE203F-8711-4579-B923-1E125FCB849F}"/>
              </a:ext>
            </a:extLst>
          </p:cNvPr>
          <p:cNvSpPr>
            <a:spLocks noGrp="1"/>
          </p:cNvSpPr>
          <p:nvPr>
            <p:ph type="title"/>
          </p:nvPr>
        </p:nvSpPr>
        <p:spPr>
          <a:xfrm>
            <a:off x="648929" y="629266"/>
            <a:ext cx="3651467" cy="1676603"/>
          </a:xfrm>
        </p:spPr>
        <p:txBody>
          <a:bodyPr vert="horz" lIns="91440" tIns="45720" rIns="91440" bIns="45720" rtlCol="0">
            <a:normAutofit fontScale="90000"/>
          </a:bodyPr>
          <a:lstStyle/>
          <a:p>
            <a:r>
              <a:rPr lang="en-US" sz="3400" b="1" dirty="0">
                <a:latin typeface="Times New Roman" panose="02020603050405020304" pitchFamily="18" charset="0"/>
                <a:cs typeface="Times New Roman" panose="02020603050405020304" pitchFamily="18" charset="0"/>
              </a:rPr>
              <a:t>The relationship between smoker and other variables</a:t>
            </a:r>
          </a:p>
        </p:txBody>
      </p:sp>
      <p:sp>
        <p:nvSpPr>
          <p:cNvPr id="15" name="Content Placeholder 12">
            <a:extLst>
              <a:ext uri="{FF2B5EF4-FFF2-40B4-BE49-F238E27FC236}">
                <a16:creationId xmlns:a16="http://schemas.microsoft.com/office/drawing/2014/main" id="{9A52784D-7326-48DB-8026-393FA317203C}"/>
              </a:ext>
            </a:extLst>
          </p:cNvPr>
          <p:cNvSpPr>
            <a:spLocks noGrp="1"/>
          </p:cNvSpPr>
          <p:nvPr>
            <p:ph idx="1"/>
          </p:nvPr>
        </p:nvSpPr>
        <p:spPr>
          <a:xfrm>
            <a:off x="648931" y="2438400"/>
            <a:ext cx="3651466" cy="3785419"/>
          </a:xfrm>
        </p:spPr>
        <p:txBody>
          <a:bodyPr>
            <a:noAutofit/>
          </a:bodyPr>
          <a:lstStyle/>
          <a:p>
            <a:pPr marL="0" indent="0">
              <a:buNone/>
            </a:pPr>
            <a:r>
              <a:rPr lang="en-US" sz="3200" dirty="0">
                <a:latin typeface="Times New Roman" panose="02020603050405020304" pitchFamily="18" charset="0"/>
                <a:cs typeface="Times New Roman" panose="02020603050405020304" pitchFamily="18" charset="0"/>
              </a:rPr>
              <a:t>The pair plot shows the relationship between variables and smoker . The red represents smoker and the blue represents nonsmokers. </a:t>
            </a:r>
          </a:p>
        </p:txBody>
      </p:sp>
      <p:pic>
        <p:nvPicPr>
          <p:cNvPr id="4" name="Content Placeholder 3">
            <a:extLst>
              <a:ext uri="{FF2B5EF4-FFF2-40B4-BE49-F238E27FC236}">
                <a16:creationId xmlns:a16="http://schemas.microsoft.com/office/drawing/2014/main" id="{FE987A78-F13C-4080-8AC7-345AEFA7D21F}"/>
              </a:ext>
            </a:extLst>
          </p:cNvPr>
          <p:cNvPicPr>
            <a:picLocks noChangeAspect="1"/>
          </p:cNvPicPr>
          <p:nvPr/>
        </p:nvPicPr>
        <p:blipFill rotWithShape="1">
          <a:blip r:embed="rId2"/>
          <a:srcRect r="-2" b="764"/>
          <a:stretch/>
        </p:blipFill>
        <p:spPr>
          <a:xfrm>
            <a:off x="4639056" y="10"/>
            <a:ext cx="7552944" cy="6857990"/>
          </a:xfrm>
          <a:prstGeom prst="rect">
            <a:avLst/>
          </a:prstGeom>
          <a:effectLst/>
        </p:spPr>
      </p:pic>
    </p:spTree>
    <p:extLst>
      <p:ext uri="{BB962C8B-B14F-4D97-AF65-F5344CB8AC3E}">
        <p14:creationId xmlns:p14="http://schemas.microsoft.com/office/powerpoint/2010/main" val="6411745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5673D2-62D1-406D-981D-C79141453859}"/>
              </a:ext>
            </a:extLst>
          </p:cNvPr>
          <p:cNvSpPr>
            <a:spLocks noGrp="1"/>
          </p:cNvSpPr>
          <p:nvPr>
            <p:ph type="title"/>
          </p:nvPr>
        </p:nvSpPr>
        <p:spPr>
          <a:xfrm>
            <a:off x="141316" y="365125"/>
            <a:ext cx="11212484" cy="1325563"/>
          </a:xfrm>
        </p:spPr>
        <p:txBody>
          <a:bodyPr/>
          <a:lstStyle/>
          <a:p>
            <a:r>
              <a:rPr lang="en-US" b="1" dirty="0">
                <a:latin typeface="Times New Roman" panose="02020603050405020304" pitchFamily="18" charset="0"/>
                <a:cs typeface="Times New Roman" panose="02020603050405020304" pitchFamily="18" charset="0"/>
              </a:rPr>
              <a:t>Age vs Charges by Smoker</a:t>
            </a:r>
          </a:p>
        </p:txBody>
      </p:sp>
      <p:pic>
        <p:nvPicPr>
          <p:cNvPr id="1026" name="Picture 2">
            <a:extLst>
              <a:ext uri="{FF2B5EF4-FFF2-40B4-BE49-F238E27FC236}">
                <a16:creationId xmlns:a16="http://schemas.microsoft.com/office/drawing/2014/main" id="{50FB0CE6-40C9-4BB9-B401-70E1D720F1C4}"/>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420883" y="1627881"/>
            <a:ext cx="5119266" cy="419534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DC0BB008-479B-4D9E-8D65-C14756817409}"/>
              </a:ext>
            </a:extLst>
          </p:cNvPr>
          <p:cNvSpPr txBox="1"/>
          <p:nvPr/>
        </p:nvSpPr>
        <p:spPr>
          <a:xfrm>
            <a:off x="141316" y="1690689"/>
            <a:ext cx="6279567" cy="3539430"/>
          </a:xfrm>
          <a:prstGeom prst="rect">
            <a:avLst/>
          </a:prstGeom>
          <a:noFill/>
        </p:spPr>
        <p:txBody>
          <a:bodyPr wrap="square">
            <a:spAutoFit/>
          </a:bodyPr>
          <a:lstStyle/>
          <a:p>
            <a:r>
              <a:rPr lang="en-US" sz="3200" dirty="0">
                <a:latin typeface="Times New Roman" panose="02020603050405020304" pitchFamily="18" charset="0"/>
                <a:cs typeface="Times New Roman" panose="02020603050405020304" pitchFamily="18" charset="0"/>
              </a:rPr>
              <a:t>The scatterplot shows the relationship of Age vs Expenses by smoker. There is a correlation between smokers and charges, age and charges. As the age hikes up and smoking ratio increases the insurance premium charges hiked up.</a:t>
            </a:r>
          </a:p>
        </p:txBody>
      </p:sp>
    </p:spTree>
    <p:extLst>
      <p:ext uri="{BB962C8B-B14F-4D97-AF65-F5344CB8AC3E}">
        <p14:creationId xmlns:p14="http://schemas.microsoft.com/office/powerpoint/2010/main" val="6550432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BE5F28-0152-40EA-AB76-E2424BC4F062}"/>
              </a:ext>
            </a:extLst>
          </p:cNvPr>
          <p:cNvSpPr>
            <a:spLocks noGrp="1"/>
          </p:cNvSpPr>
          <p:nvPr>
            <p:ph type="title"/>
          </p:nvPr>
        </p:nvSpPr>
        <p:spPr>
          <a:xfrm>
            <a:off x="457200" y="365125"/>
            <a:ext cx="10896600" cy="1325563"/>
          </a:xfrm>
        </p:spPr>
        <p:txBody>
          <a:bodyPr>
            <a:normAutofit/>
          </a:bodyPr>
          <a:lstStyle/>
          <a:p>
            <a:r>
              <a:rPr lang="en-US" sz="3600" b="1" dirty="0">
                <a:latin typeface="Times New Roman" panose="02020603050405020304" pitchFamily="18" charset="0"/>
                <a:cs typeface="Times New Roman" panose="02020603050405020304" pitchFamily="18" charset="0"/>
              </a:rPr>
              <a:t>Children vs Charges by Smoker</a:t>
            </a:r>
          </a:p>
        </p:txBody>
      </p:sp>
      <p:pic>
        <p:nvPicPr>
          <p:cNvPr id="4" name="Content Placeholder 3">
            <a:extLst>
              <a:ext uri="{FF2B5EF4-FFF2-40B4-BE49-F238E27FC236}">
                <a16:creationId xmlns:a16="http://schemas.microsoft.com/office/drawing/2014/main" id="{9DDC0ACB-EBB4-4BD1-8BBB-D2BC98DB77C7}"/>
              </a:ext>
            </a:extLst>
          </p:cNvPr>
          <p:cNvPicPr>
            <a:picLocks noGrp="1" noChangeAspect="1"/>
          </p:cNvPicPr>
          <p:nvPr>
            <p:ph idx="1"/>
          </p:nvPr>
        </p:nvPicPr>
        <p:blipFill>
          <a:blip r:embed="rId2"/>
          <a:stretch>
            <a:fillRect/>
          </a:stretch>
        </p:blipFill>
        <p:spPr>
          <a:xfrm>
            <a:off x="6368902" y="1690688"/>
            <a:ext cx="5160853" cy="3572898"/>
          </a:xfrm>
          <a:prstGeom prst="rect">
            <a:avLst/>
          </a:prstGeom>
        </p:spPr>
      </p:pic>
      <p:sp>
        <p:nvSpPr>
          <p:cNvPr id="6" name="TextBox 5">
            <a:extLst>
              <a:ext uri="{FF2B5EF4-FFF2-40B4-BE49-F238E27FC236}">
                <a16:creationId xmlns:a16="http://schemas.microsoft.com/office/drawing/2014/main" id="{546B08F3-B979-4FA2-9B53-B2C51DB29A53}"/>
              </a:ext>
            </a:extLst>
          </p:cNvPr>
          <p:cNvSpPr txBox="1"/>
          <p:nvPr/>
        </p:nvSpPr>
        <p:spPr>
          <a:xfrm>
            <a:off x="457200" y="1905506"/>
            <a:ext cx="5911702" cy="3046988"/>
          </a:xfrm>
          <a:prstGeom prst="rect">
            <a:avLst/>
          </a:prstGeom>
          <a:noFill/>
        </p:spPr>
        <p:txBody>
          <a:bodyPr wrap="square">
            <a:spAutoFit/>
          </a:bodyPr>
          <a:lstStyle/>
          <a:p>
            <a:r>
              <a:rPr lang="en-US" sz="3200" dirty="0">
                <a:latin typeface="Times New Roman" panose="02020603050405020304" pitchFamily="18" charset="0"/>
                <a:cs typeface="Times New Roman" panose="02020603050405020304" pitchFamily="18" charset="0"/>
              </a:rPr>
              <a:t>Scatterplot shows that customers who smoke and do not have children charged more than other. Although customers who have smoke and have five children did not charge like other smokers.</a:t>
            </a:r>
          </a:p>
        </p:txBody>
      </p:sp>
    </p:spTree>
    <p:extLst>
      <p:ext uri="{BB962C8B-B14F-4D97-AF65-F5344CB8AC3E}">
        <p14:creationId xmlns:p14="http://schemas.microsoft.com/office/powerpoint/2010/main" val="10994030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02DB78-7AA1-479C-B347-78DC8E738CC0}"/>
              </a:ext>
            </a:extLst>
          </p:cNvPr>
          <p:cNvSpPr>
            <a:spLocks noGrp="1"/>
          </p:cNvSpPr>
          <p:nvPr>
            <p:ph type="title"/>
          </p:nvPr>
        </p:nvSpPr>
        <p:spPr>
          <a:xfrm>
            <a:off x="648392" y="365125"/>
            <a:ext cx="10705407" cy="1325563"/>
          </a:xfrm>
        </p:spPr>
        <p:txBody>
          <a:bodyPr>
            <a:normAutofit/>
          </a:bodyPr>
          <a:lstStyle/>
          <a:p>
            <a:r>
              <a:rPr lang="en-US" sz="3600" b="1" i="0" u="none" strike="noStrike" dirty="0">
                <a:effectLst/>
                <a:latin typeface="Times New Roman" panose="02020603050405020304" pitchFamily="18" charset="0"/>
                <a:cs typeface="Times New Roman" panose="02020603050405020304" pitchFamily="18" charset="0"/>
              </a:rPr>
              <a:t>BMI vs Charges by Smoker</a:t>
            </a:r>
            <a:endParaRPr lang="en-US" sz="3600" dirty="0">
              <a:latin typeface="Times New Roman" panose="02020603050405020304" pitchFamily="18" charset="0"/>
              <a:cs typeface="Times New Roman" panose="02020603050405020304" pitchFamily="18" charset="0"/>
            </a:endParaRPr>
          </a:p>
        </p:txBody>
      </p:sp>
      <p:pic>
        <p:nvPicPr>
          <p:cNvPr id="2050" name="Picture 2">
            <a:extLst>
              <a:ext uri="{FF2B5EF4-FFF2-40B4-BE49-F238E27FC236}">
                <a16:creationId xmlns:a16="http://schemas.microsoft.com/office/drawing/2014/main" id="{28C0ECBA-31F7-41F6-AB16-EDFBEEC8454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935287" y="1501721"/>
            <a:ext cx="5845932" cy="404718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2F7741BC-D458-4140-BCF7-CFD8258F5BB0}"/>
              </a:ext>
            </a:extLst>
          </p:cNvPr>
          <p:cNvSpPr txBox="1"/>
          <p:nvPr/>
        </p:nvSpPr>
        <p:spPr>
          <a:xfrm>
            <a:off x="648393" y="1753985"/>
            <a:ext cx="4563687" cy="2246769"/>
          </a:xfrm>
          <a:prstGeom prst="rect">
            <a:avLst/>
          </a:prstGeom>
          <a:noFill/>
        </p:spPr>
        <p:txBody>
          <a:bodyPr wrap="square">
            <a:spAutoFit/>
          </a:bodyPr>
          <a:lstStyle/>
          <a:p>
            <a:r>
              <a:rPr lang="en-US" sz="2800" dirty="0">
                <a:latin typeface="Times New Roman" panose="02020603050405020304" pitchFamily="18" charset="0"/>
                <a:cs typeface="Times New Roman" panose="02020603050405020304" pitchFamily="18" charset="0"/>
              </a:rPr>
              <a:t>The scatterplot shows that nonsmokers with high BMI charges less that customers who are smokers with high BMI. </a:t>
            </a:r>
          </a:p>
        </p:txBody>
      </p:sp>
    </p:spTree>
    <p:extLst>
      <p:ext uri="{BB962C8B-B14F-4D97-AF65-F5344CB8AC3E}">
        <p14:creationId xmlns:p14="http://schemas.microsoft.com/office/powerpoint/2010/main" val="25605945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65947C-5E5C-48BB-B1A6-7A1630C5CAC8}"/>
              </a:ext>
            </a:extLst>
          </p:cNvPr>
          <p:cNvSpPr>
            <a:spLocks noGrp="1"/>
          </p:cNvSpPr>
          <p:nvPr>
            <p:ph type="title"/>
          </p:nvPr>
        </p:nvSpPr>
        <p:spPr>
          <a:xfrm>
            <a:off x="838200" y="365125"/>
            <a:ext cx="10515600" cy="1325563"/>
          </a:xfrm>
        </p:spPr>
        <p:txBody>
          <a:bodyPr>
            <a:normAutofit/>
          </a:bodyPr>
          <a:lstStyle/>
          <a:p>
            <a:r>
              <a:rPr lang="en-US" b="1">
                <a:latin typeface="Times New Roman" panose="02020603050405020304" pitchFamily="18" charset="0"/>
                <a:cs typeface="Times New Roman" panose="02020603050405020304" pitchFamily="18" charset="0"/>
              </a:rPr>
              <a:t>INSURANCE PREMIUM ANALYSIS</a:t>
            </a:r>
          </a:p>
        </p:txBody>
      </p:sp>
      <p:sp>
        <p:nvSpPr>
          <p:cNvPr id="3" name="Content Placeholder 2">
            <a:extLst>
              <a:ext uri="{FF2B5EF4-FFF2-40B4-BE49-F238E27FC236}">
                <a16:creationId xmlns:a16="http://schemas.microsoft.com/office/drawing/2014/main" id="{802FD0EA-50E1-486C-A8C5-4C7E58776547}"/>
              </a:ext>
            </a:extLst>
          </p:cNvPr>
          <p:cNvSpPr>
            <a:spLocks noGrp="1"/>
          </p:cNvSpPr>
          <p:nvPr>
            <p:ph idx="1"/>
          </p:nvPr>
        </p:nvSpPr>
        <p:spPr>
          <a:xfrm>
            <a:off x="838200" y="1825625"/>
            <a:ext cx="3914553" cy="4351338"/>
          </a:xfrm>
        </p:spPr>
        <p:txBody>
          <a:bodyPr>
            <a:normAutofit/>
          </a:bodyPr>
          <a:lstStyle/>
          <a:p>
            <a:pPr marL="0" indent="0">
              <a:buNone/>
            </a:pPr>
            <a:r>
              <a:rPr lang="en-US" sz="2000" dirty="0">
                <a:latin typeface="Times New Roman" panose="02020603050405020304" pitchFamily="18" charset="0"/>
                <a:cs typeface="Times New Roman" panose="02020603050405020304" pitchFamily="18" charset="0"/>
              </a:rPr>
              <a:t>The purpose of the Exploratory Data Analysis , Data Visualization and Machine Learning to use this information to predict charges for the new customers. Our simple dataset contains a few attributes for each person such as Age, Sex, BMI, Children, Smoker, Region and their charges.</a:t>
            </a:r>
          </a:p>
        </p:txBody>
      </p:sp>
      <p:pic>
        <p:nvPicPr>
          <p:cNvPr id="4" name="Picture 3">
            <a:extLst>
              <a:ext uri="{FF2B5EF4-FFF2-40B4-BE49-F238E27FC236}">
                <a16:creationId xmlns:a16="http://schemas.microsoft.com/office/drawing/2014/main" id="{7751A150-EB9A-48AC-9FBD-EA3D5E292CA3}"/>
              </a:ext>
            </a:extLst>
          </p:cNvPr>
          <p:cNvPicPr>
            <a:picLocks noChangeAspect="1"/>
          </p:cNvPicPr>
          <p:nvPr/>
        </p:nvPicPr>
        <p:blipFill rotWithShape="1">
          <a:blip r:embed="rId2"/>
          <a:srcRect r="1" b="295"/>
          <a:stretch/>
        </p:blipFill>
        <p:spPr>
          <a:xfrm>
            <a:off x="5120640" y="1904281"/>
            <a:ext cx="6233160" cy="4272681"/>
          </a:xfrm>
          <a:prstGeom prst="rect">
            <a:avLst/>
          </a:prstGeom>
        </p:spPr>
      </p:pic>
    </p:spTree>
    <p:extLst>
      <p:ext uri="{BB962C8B-B14F-4D97-AF65-F5344CB8AC3E}">
        <p14:creationId xmlns:p14="http://schemas.microsoft.com/office/powerpoint/2010/main" val="11277166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CAE7AD-1F04-4996-9DD1-68EAF0526F35}"/>
              </a:ext>
            </a:extLst>
          </p:cNvPr>
          <p:cNvSpPr>
            <a:spLocks noGrp="1"/>
          </p:cNvSpPr>
          <p:nvPr>
            <p:ph type="title"/>
          </p:nvPr>
        </p:nvSpPr>
        <p:spPr>
          <a:xfrm>
            <a:off x="628649" y="79375"/>
            <a:ext cx="10972799" cy="1242349"/>
          </a:xfrm>
        </p:spPr>
        <p:txBody>
          <a:bodyPr>
            <a:normAutofit/>
          </a:bodyPr>
          <a:lstStyle/>
          <a:p>
            <a:r>
              <a:rPr lang="en-US" sz="3400" b="1" dirty="0">
                <a:latin typeface="Times New Roman" panose="02020603050405020304" pitchFamily="18" charset="0"/>
                <a:cs typeface="Times New Roman" panose="02020603050405020304" pitchFamily="18" charset="0"/>
              </a:rPr>
              <a:t>Checking correlation between all variables with Charges</a:t>
            </a:r>
          </a:p>
        </p:txBody>
      </p:sp>
      <p:pic>
        <p:nvPicPr>
          <p:cNvPr id="9218" name="Picture 2">
            <a:extLst>
              <a:ext uri="{FF2B5EF4-FFF2-40B4-BE49-F238E27FC236}">
                <a16:creationId xmlns:a16="http://schemas.microsoft.com/office/drawing/2014/main" id="{671C1377-7A9C-4DFF-9848-099AC0FA466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95300" y="1180407"/>
            <a:ext cx="10515600" cy="396856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84C02DA-E76A-44B9-B481-813EE11D4BDC}"/>
              </a:ext>
            </a:extLst>
          </p:cNvPr>
          <p:cNvSpPr txBox="1"/>
          <p:nvPr/>
        </p:nvSpPr>
        <p:spPr>
          <a:xfrm>
            <a:off x="495300" y="5020241"/>
            <a:ext cx="10972800" cy="1754326"/>
          </a:xfrm>
          <a:prstGeom prst="rect">
            <a:avLst/>
          </a:prstGeom>
          <a:solidFill>
            <a:srgbClr val="00B050"/>
          </a:solidFill>
        </p:spPr>
        <p:txBody>
          <a:bodyPr wrap="square" rtlCol="0">
            <a:spAutoFit/>
          </a:bodyPr>
          <a:lstStyle/>
          <a:p>
            <a:r>
              <a:rPr lang="en-US" dirty="0">
                <a:latin typeface="Times New Roman" panose="02020603050405020304" pitchFamily="18" charset="0"/>
                <a:cs typeface="Times New Roman" panose="02020603050405020304" pitchFamily="18" charset="0"/>
              </a:rPr>
              <a:t>By the above scatter plot matrix we can see that Insurance premium charges raised as the age increases. As  Insurance charges was charged to people between</a:t>
            </a:r>
          </a:p>
          <a:p>
            <a:r>
              <a:rPr lang="en-US" dirty="0">
                <a:latin typeface="Times New Roman" panose="02020603050405020304" pitchFamily="18" charset="0"/>
                <a:cs typeface="Times New Roman" panose="02020603050405020304" pitchFamily="18" charset="0"/>
              </a:rPr>
              <a:t>age group 50-60 and above. As the BMI increases insurance premium charges increased. As insurance charges are between 40-50 BMI.</a:t>
            </a:r>
          </a:p>
          <a:p>
            <a:r>
              <a:rPr lang="en-US" dirty="0">
                <a:latin typeface="Times New Roman" panose="02020603050405020304" pitchFamily="18" charset="0"/>
                <a:cs typeface="Times New Roman" panose="02020603050405020304" pitchFamily="18" charset="0"/>
              </a:rPr>
              <a:t>Max insurance premium charges are for the people who don't have any kid</a:t>
            </a:r>
          </a:p>
          <a:p>
            <a:r>
              <a:rPr lang="en-US" dirty="0">
                <a:latin typeface="Times New Roman" panose="02020603050405020304" pitchFamily="18" charset="0"/>
                <a:cs typeface="Times New Roman" panose="02020603050405020304" pitchFamily="18" charset="0"/>
              </a:rPr>
              <a:t>The insurance charges were minimum for people who have 4 or 5 children.</a:t>
            </a:r>
          </a:p>
        </p:txBody>
      </p:sp>
    </p:spTree>
    <p:extLst>
      <p:ext uri="{BB962C8B-B14F-4D97-AF65-F5344CB8AC3E}">
        <p14:creationId xmlns:p14="http://schemas.microsoft.com/office/powerpoint/2010/main" val="12306625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B854194-185D-494D-905C-7C7CB2E3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211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4F5FA0D-0104-4987-8241-EFF7C85B8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8" cy="6858000"/>
          </a:xfrm>
          <a:prstGeom prst="rect">
            <a:avLst/>
          </a:prstGeom>
          <a:gradFill>
            <a:gsLst>
              <a:gs pos="0">
                <a:schemeClr val="accent4"/>
              </a:gs>
              <a:gs pos="25000">
                <a:schemeClr val="accent4"/>
              </a:gs>
              <a:gs pos="94000">
                <a:schemeClr val="accent2"/>
              </a:gs>
              <a:gs pos="100000">
                <a:schemeClr val="accent2"/>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2897127E-6CEF-446C-BE87-93B7C46E49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66BAAAFB-31CA-4BD4-9BD3-3C99C6854BB8}"/>
              </a:ext>
            </a:extLst>
          </p:cNvPr>
          <p:cNvSpPr>
            <a:spLocks noGrp="1"/>
          </p:cNvSpPr>
          <p:nvPr>
            <p:ph type="title"/>
          </p:nvPr>
        </p:nvSpPr>
        <p:spPr>
          <a:xfrm>
            <a:off x="640079" y="2053641"/>
            <a:ext cx="3669161" cy="2760098"/>
          </a:xfrm>
        </p:spPr>
        <p:txBody>
          <a:bodyPr>
            <a:normAutofit/>
          </a:bodyPr>
          <a:lstStyle/>
          <a:p>
            <a:r>
              <a:rPr lang="en-US" sz="3600" b="1" dirty="0">
                <a:solidFill>
                  <a:srgbClr val="FFFFFF"/>
                </a:solidFill>
                <a:latin typeface="Times New Roman" panose="02020603050405020304" pitchFamily="18" charset="0"/>
                <a:cs typeface="Times New Roman" panose="02020603050405020304" pitchFamily="18" charset="0"/>
              </a:rPr>
              <a:t>MACHINE LEARNING  MODELS</a:t>
            </a:r>
          </a:p>
        </p:txBody>
      </p:sp>
      <p:sp>
        <p:nvSpPr>
          <p:cNvPr id="3" name="Content Placeholder 2">
            <a:extLst>
              <a:ext uri="{FF2B5EF4-FFF2-40B4-BE49-F238E27FC236}">
                <a16:creationId xmlns:a16="http://schemas.microsoft.com/office/drawing/2014/main" id="{983D2DC0-D24F-4713-A563-67C1010246FD}"/>
              </a:ext>
            </a:extLst>
          </p:cNvPr>
          <p:cNvSpPr>
            <a:spLocks noGrp="1"/>
          </p:cNvSpPr>
          <p:nvPr>
            <p:ph idx="1"/>
          </p:nvPr>
        </p:nvSpPr>
        <p:spPr>
          <a:xfrm>
            <a:off x="6090574" y="801866"/>
            <a:ext cx="5306084" cy="5230634"/>
          </a:xfrm>
        </p:spPr>
        <p:txBody>
          <a:bodyPr anchor="ctr">
            <a:normAutofit/>
          </a:bodyPr>
          <a:lstStyle/>
          <a:p>
            <a:r>
              <a:rPr lang="en-US" sz="2600" dirty="0">
                <a:solidFill>
                  <a:srgbClr val="000000"/>
                </a:solidFill>
                <a:latin typeface="Times New Roman" panose="02020603050405020304" pitchFamily="18" charset="0"/>
                <a:cs typeface="Times New Roman" panose="02020603050405020304" pitchFamily="18" charset="0"/>
              </a:rPr>
              <a:t>R2 score for multiple linear regression is 0.79</a:t>
            </a:r>
          </a:p>
          <a:p>
            <a:r>
              <a:rPr lang="en-US" sz="2600" dirty="0">
                <a:solidFill>
                  <a:srgbClr val="000000"/>
                </a:solidFill>
                <a:latin typeface="Times New Roman" panose="02020603050405020304" pitchFamily="18" charset="0"/>
                <a:cs typeface="Times New Roman" panose="02020603050405020304" pitchFamily="18" charset="0"/>
              </a:rPr>
              <a:t>R2 score for Random Forest  regression is 0.86</a:t>
            </a:r>
          </a:p>
          <a:p>
            <a:r>
              <a:rPr lang="en-US" sz="2600" dirty="0">
                <a:solidFill>
                  <a:srgbClr val="000000"/>
                </a:solidFill>
                <a:latin typeface="Times New Roman" panose="02020603050405020304" pitchFamily="18" charset="0"/>
                <a:cs typeface="Times New Roman" panose="02020603050405020304" pitchFamily="18" charset="0"/>
              </a:rPr>
              <a:t>R2 score for decision tree regression is 0.726</a:t>
            </a:r>
          </a:p>
          <a:p>
            <a:pPr marL="0" indent="0">
              <a:buNone/>
            </a:pPr>
            <a:r>
              <a:rPr lang="en-US" sz="2600" u="sng" dirty="0">
                <a:solidFill>
                  <a:srgbClr val="000000"/>
                </a:solidFill>
                <a:latin typeface="Times New Roman" panose="02020603050405020304" pitchFamily="18" charset="0"/>
                <a:cs typeface="Times New Roman" panose="02020603050405020304" pitchFamily="18" charset="0"/>
              </a:rPr>
              <a:t>Hence Random Forest  regression is best  model.</a:t>
            </a:r>
          </a:p>
        </p:txBody>
      </p:sp>
    </p:spTree>
    <p:extLst>
      <p:ext uri="{BB962C8B-B14F-4D97-AF65-F5344CB8AC3E}">
        <p14:creationId xmlns:p14="http://schemas.microsoft.com/office/powerpoint/2010/main" val="30300345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 name="Rectangle 50">
            <a:extLst>
              <a:ext uri="{FF2B5EF4-FFF2-40B4-BE49-F238E27FC236}">
                <a16:creationId xmlns:a16="http://schemas.microsoft.com/office/drawing/2014/main" id="{1DC5A442-E2D0-4F6D-894C-999AF89A73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90464369-70FA-42AF-948F-80664CA7BF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146816"/>
          </a:xfrm>
          <a:prstGeom prst="rect">
            <a:avLst/>
          </a:prstGeom>
          <a:solidFill>
            <a:schemeClr val="bg1">
              <a:lumMod val="85000"/>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15E4460-5C96-4D17-BC04-EF9245C00DC6}"/>
              </a:ext>
            </a:extLst>
          </p:cNvPr>
          <p:cNvSpPr>
            <a:spLocks noGrp="1"/>
          </p:cNvSpPr>
          <p:nvPr>
            <p:ph type="title"/>
          </p:nvPr>
        </p:nvSpPr>
        <p:spPr>
          <a:xfrm>
            <a:off x="581646" y="349664"/>
            <a:ext cx="5845571" cy="1638377"/>
          </a:xfrm>
        </p:spPr>
        <p:txBody>
          <a:bodyPr vert="horz" lIns="91440" tIns="45720" rIns="91440" bIns="45720" rtlCol="0" anchor="b">
            <a:normAutofit/>
          </a:bodyPr>
          <a:lstStyle/>
          <a:p>
            <a:r>
              <a:rPr lang="en-US" sz="4800" b="1"/>
              <a:t>K-means Clustering </a:t>
            </a:r>
          </a:p>
        </p:txBody>
      </p:sp>
      <p:sp>
        <p:nvSpPr>
          <p:cNvPr id="46" name="TextBox 45">
            <a:extLst>
              <a:ext uri="{FF2B5EF4-FFF2-40B4-BE49-F238E27FC236}">
                <a16:creationId xmlns:a16="http://schemas.microsoft.com/office/drawing/2014/main" id="{0147BD8C-F9C6-4408-9662-7D17AD6411E3}"/>
              </a:ext>
            </a:extLst>
          </p:cNvPr>
          <p:cNvSpPr txBox="1"/>
          <p:nvPr/>
        </p:nvSpPr>
        <p:spPr>
          <a:xfrm>
            <a:off x="587988" y="2620641"/>
            <a:ext cx="5837750" cy="3023702"/>
          </a:xfrm>
          <a:prstGeom prst="rect">
            <a:avLst/>
          </a:prstGeom>
        </p:spPr>
        <p:txBody>
          <a:bodyPr vert="horz" lIns="91440" tIns="45720" rIns="91440" bIns="45720" rtlCol="0" anchor="ctr">
            <a:normAutofit/>
          </a:bodyPr>
          <a:lstStyle/>
          <a:p>
            <a:pPr>
              <a:lnSpc>
                <a:spcPct val="90000"/>
              </a:lnSpc>
              <a:spcAft>
                <a:spcPts val="600"/>
              </a:spcAft>
            </a:pPr>
            <a:r>
              <a:rPr lang="en-US" sz="2600" b="0" i="0" u="none" strike="noStrike" dirty="0">
                <a:effectLst/>
                <a:latin typeface="Times New Roman" panose="02020603050405020304" pitchFamily="18" charset="0"/>
                <a:cs typeface="Times New Roman" panose="02020603050405020304" pitchFamily="18" charset="0"/>
              </a:rPr>
              <a:t>The elbow method is a technique to choose the greatest number of clusters. The graph below shows that there are 3 clusters in the data set.</a:t>
            </a:r>
          </a:p>
        </p:txBody>
      </p:sp>
      <p:sp>
        <p:nvSpPr>
          <p:cNvPr id="55" name="Rectangle 54">
            <a:extLst>
              <a:ext uri="{FF2B5EF4-FFF2-40B4-BE49-F238E27FC236}">
                <a16:creationId xmlns:a16="http://schemas.microsoft.com/office/drawing/2014/main" id="{CC552A98-EF7D-4D42-AB69-066B786AB5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15447" y="399675"/>
            <a:ext cx="4647368" cy="277977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5">
            <a:extLst>
              <a:ext uri="{FF2B5EF4-FFF2-40B4-BE49-F238E27FC236}">
                <a16:creationId xmlns:a16="http://schemas.microsoft.com/office/drawing/2014/main" id="{0179A4FF-8806-4F5C-8A2C-1B8385876BFC}"/>
              </a:ext>
            </a:extLst>
          </p:cNvPr>
          <p:cNvPicPr>
            <a:picLocks noGrp="1" noChangeAspect="1"/>
          </p:cNvPicPr>
          <p:nvPr>
            <p:ph idx="1"/>
          </p:nvPr>
        </p:nvPicPr>
        <p:blipFill>
          <a:blip r:embed="rId2"/>
          <a:stretch>
            <a:fillRect/>
          </a:stretch>
        </p:blipFill>
        <p:spPr>
          <a:xfrm>
            <a:off x="7853980" y="596271"/>
            <a:ext cx="3370301" cy="2386584"/>
          </a:xfrm>
          <a:prstGeom prst="rect">
            <a:avLst/>
          </a:prstGeom>
        </p:spPr>
      </p:pic>
      <p:sp>
        <p:nvSpPr>
          <p:cNvPr id="57" name="Rectangle 56">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5669568" y="277912"/>
            <a:ext cx="524256" cy="1186339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0BB19363-8354-4E75-A15C-A08F755171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15447" y="3429000"/>
            <a:ext cx="4647368" cy="277977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F97E9F13-EA90-4800-AE9F-30C03B83B170}"/>
              </a:ext>
            </a:extLst>
          </p:cNvPr>
          <p:cNvPicPr>
            <a:picLocks noChangeAspect="1"/>
          </p:cNvPicPr>
          <p:nvPr/>
        </p:nvPicPr>
        <p:blipFill>
          <a:blip r:embed="rId3"/>
          <a:stretch>
            <a:fillRect/>
          </a:stretch>
        </p:blipFill>
        <p:spPr>
          <a:xfrm>
            <a:off x="7809723" y="3625596"/>
            <a:ext cx="3458817" cy="2386584"/>
          </a:xfrm>
          <a:prstGeom prst="rect">
            <a:avLst/>
          </a:prstGeom>
        </p:spPr>
      </p:pic>
      <p:sp>
        <p:nvSpPr>
          <p:cNvPr id="61" name="Rectangle 60">
            <a:extLst>
              <a:ext uri="{FF2B5EF4-FFF2-40B4-BE49-F238E27FC236}">
                <a16:creationId xmlns:a16="http://schemas.microsoft.com/office/drawing/2014/main" id="{A648176E-454C-437C-B0FC-9B82FCF32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774185" y="6131892"/>
            <a:ext cx="524256"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120013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16">
            <a:extLst>
              <a:ext uri="{FF2B5EF4-FFF2-40B4-BE49-F238E27FC236}">
                <a16:creationId xmlns:a16="http://schemas.microsoft.com/office/drawing/2014/main" id="{CF75AD06-DFC4-4B3A-8490-330823D081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FC587C93-0840-40DF-96D5-D1F2137E64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2" name="Title 1">
            <a:extLst>
              <a:ext uri="{FF2B5EF4-FFF2-40B4-BE49-F238E27FC236}">
                <a16:creationId xmlns:a16="http://schemas.microsoft.com/office/drawing/2014/main" id="{EA981F1F-34FA-4D82-9B82-70B339D1297E}"/>
              </a:ext>
            </a:extLst>
          </p:cNvPr>
          <p:cNvSpPr>
            <a:spLocks noGrp="1"/>
          </p:cNvSpPr>
          <p:nvPr>
            <p:ph type="title"/>
          </p:nvPr>
        </p:nvSpPr>
        <p:spPr>
          <a:xfrm>
            <a:off x="804672" y="1401859"/>
            <a:ext cx="4130185" cy="4054282"/>
          </a:xfrm>
        </p:spPr>
        <p:txBody>
          <a:bodyPr>
            <a:normAutofit/>
          </a:bodyPr>
          <a:lstStyle/>
          <a:p>
            <a:r>
              <a:rPr lang="en-US" sz="3600">
                <a:solidFill>
                  <a:schemeClr val="tx2"/>
                </a:solidFill>
              </a:rPr>
              <a:t>                CONCLUSION</a:t>
            </a:r>
          </a:p>
        </p:txBody>
      </p:sp>
      <p:grpSp>
        <p:nvGrpSpPr>
          <p:cNvPr id="21" name="Group 20">
            <a:extLst>
              <a:ext uri="{FF2B5EF4-FFF2-40B4-BE49-F238E27FC236}">
                <a16:creationId xmlns:a16="http://schemas.microsoft.com/office/drawing/2014/main" id="{5E02D55A-F529-4B19-BAF9-F63240A7B49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3839" y="0"/>
            <a:ext cx="4324865" cy="2641149"/>
            <a:chOff x="6867015" y="-1"/>
            <a:chExt cx="5324985" cy="3251912"/>
          </a:xfrm>
          <a:solidFill>
            <a:schemeClr val="accent5">
              <a:alpha val="10000"/>
            </a:schemeClr>
          </a:solidFill>
        </p:grpSpPr>
        <p:sp>
          <p:nvSpPr>
            <p:cNvPr id="22" name="Freeform: Shape 21">
              <a:extLst>
                <a:ext uri="{FF2B5EF4-FFF2-40B4-BE49-F238E27FC236}">
                  <a16:creationId xmlns:a16="http://schemas.microsoft.com/office/drawing/2014/main" id="{60367E3C-3947-493D-9458-5955DB20AE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1E8D9785-21DB-4CE6-B138-2999AD6161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a:extLst>
                <a:ext uri="{FF2B5EF4-FFF2-40B4-BE49-F238E27FC236}">
                  <a16:creationId xmlns:a16="http://schemas.microsoft.com/office/drawing/2014/main" id="{43AA5AD5-8F29-4165-8112-305DDDDDD0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Shape 24">
              <a:extLst>
                <a:ext uri="{FF2B5EF4-FFF2-40B4-BE49-F238E27FC236}">
                  <a16:creationId xmlns:a16="http://schemas.microsoft.com/office/drawing/2014/main" id="{2A4EC0CF-F38F-4D7F-B48D-9A26E814DF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3" name="Content Placeholder 2">
            <a:extLst>
              <a:ext uri="{FF2B5EF4-FFF2-40B4-BE49-F238E27FC236}">
                <a16:creationId xmlns:a16="http://schemas.microsoft.com/office/drawing/2014/main" id="{046EE5FA-D3B3-4329-9509-BF742E987E2E}"/>
              </a:ext>
            </a:extLst>
          </p:cNvPr>
          <p:cNvSpPr>
            <a:spLocks noGrp="1"/>
          </p:cNvSpPr>
          <p:nvPr>
            <p:ph idx="1"/>
          </p:nvPr>
        </p:nvSpPr>
        <p:spPr>
          <a:xfrm>
            <a:off x="5257800" y="1553133"/>
            <a:ext cx="6480544" cy="4326671"/>
          </a:xfrm>
        </p:spPr>
        <p:txBody>
          <a:bodyPr anchor="ctr">
            <a:noAutofit/>
          </a:bodyPr>
          <a:lstStyle/>
          <a:p>
            <a:r>
              <a:rPr lang="en-US" sz="1600" dirty="0">
                <a:solidFill>
                  <a:schemeClr val="tx2"/>
                </a:solidFill>
                <a:latin typeface="Times New Roman" panose="02020603050405020304" pitchFamily="18" charset="0"/>
                <a:cs typeface="Times New Roman" panose="02020603050405020304" pitchFamily="18" charset="0"/>
              </a:rPr>
              <a:t> Insurance charges were high for smokers than non-smokers.</a:t>
            </a:r>
          </a:p>
          <a:p>
            <a:r>
              <a:rPr lang="en-US" sz="1600" dirty="0">
                <a:solidFill>
                  <a:schemeClr val="tx2"/>
                </a:solidFill>
                <a:latin typeface="Times New Roman" panose="02020603050405020304" pitchFamily="18" charset="0"/>
                <a:cs typeface="Times New Roman" panose="02020603050405020304" pitchFamily="18" charset="0"/>
              </a:rPr>
              <a:t> Insurance charges were high for customers who don't have children and less for who have a greater number of children.</a:t>
            </a:r>
          </a:p>
          <a:p>
            <a:r>
              <a:rPr lang="en-US" sz="1600" dirty="0">
                <a:solidFill>
                  <a:schemeClr val="tx2"/>
                </a:solidFill>
                <a:latin typeface="Times New Roman" panose="02020603050405020304" pitchFamily="18" charset="0"/>
                <a:cs typeface="Times New Roman" panose="02020603050405020304" pitchFamily="18" charset="0"/>
              </a:rPr>
              <a:t> Insurance charges trends up as the age increases.</a:t>
            </a:r>
          </a:p>
          <a:p>
            <a:r>
              <a:rPr lang="en-US" sz="1600" dirty="0">
                <a:solidFill>
                  <a:schemeClr val="tx2"/>
                </a:solidFill>
                <a:latin typeface="Times New Roman" panose="02020603050405020304" pitchFamily="18" charset="0"/>
                <a:cs typeface="Times New Roman" panose="02020603050405020304" pitchFamily="18" charset="0"/>
              </a:rPr>
              <a:t> More customers are from southeast region and less in northeast region.</a:t>
            </a:r>
          </a:p>
          <a:p>
            <a:r>
              <a:rPr lang="en-US" sz="1600" dirty="0">
                <a:solidFill>
                  <a:schemeClr val="tx2"/>
                </a:solidFill>
                <a:latin typeface="Times New Roman" panose="02020603050405020304" pitchFamily="18" charset="0"/>
                <a:cs typeface="Times New Roman" panose="02020603050405020304" pitchFamily="18" charset="0"/>
              </a:rPr>
              <a:t> Insurance charges are high for customers whose BMI is high.</a:t>
            </a:r>
          </a:p>
          <a:p>
            <a:r>
              <a:rPr lang="en-US" sz="1600" dirty="0">
                <a:solidFill>
                  <a:schemeClr val="tx2"/>
                </a:solidFill>
                <a:latin typeface="Times New Roman" panose="02020603050405020304" pitchFamily="18" charset="0"/>
                <a:cs typeface="Times New Roman" panose="02020603050405020304" pitchFamily="18" charset="0"/>
              </a:rPr>
              <a:t> Majority of customers have BMI in the range between 30-35.</a:t>
            </a:r>
          </a:p>
          <a:p>
            <a:r>
              <a:rPr lang="en-US" sz="1600" dirty="0">
                <a:solidFill>
                  <a:schemeClr val="tx2"/>
                </a:solidFill>
                <a:latin typeface="Times New Roman" panose="02020603050405020304" pitchFamily="18" charset="0"/>
                <a:cs typeface="Times New Roman" panose="02020603050405020304" pitchFamily="18" charset="0"/>
              </a:rPr>
              <a:t> More customers are in the age group ranging from 18-20.</a:t>
            </a:r>
          </a:p>
          <a:p>
            <a:r>
              <a:rPr lang="en-US" sz="1600" dirty="0">
                <a:solidFill>
                  <a:schemeClr val="tx2"/>
                </a:solidFill>
                <a:latin typeface="Times New Roman" panose="02020603050405020304" pitchFamily="18" charset="0"/>
                <a:cs typeface="Times New Roman" panose="02020603050405020304" pitchFamily="18" charset="0"/>
              </a:rPr>
              <a:t> Female nonsmokers are high when compared to male nonsmokers.</a:t>
            </a:r>
          </a:p>
          <a:p>
            <a:r>
              <a:rPr lang="en-US" sz="1600" dirty="0">
                <a:solidFill>
                  <a:schemeClr val="tx2"/>
                </a:solidFill>
                <a:latin typeface="Times New Roman" panose="02020603050405020304" pitchFamily="18" charset="0"/>
                <a:cs typeface="Times New Roman" panose="02020603050405020304" pitchFamily="18" charset="0"/>
              </a:rPr>
              <a:t> Nonsmokers are more compared to smokers.</a:t>
            </a:r>
          </a:p>
          <a:p>
            <a:r>
              <a:rPr lang="en-US" sz="1600" dirty="0">
                <a:solidFill>
                  <a:schemeClr val="tx2"/>
                </a:solidFill>
                <a:latin typeface="Times New Roman" panose="02020603050405020304" pitchFamily="18" charset="0"/>
                <a:cs typeface="Times New Roman" panose="02020603050405020304" pitchFamily="18" charset="0"/>
              </a:rPr>
              <a:t> Males are 1% more in number compared to females.</a:t>
            </a:r>
          </a:p>
          <a:p>
            <a:r>
              <a:rPr lang="en-US" sz="1600" dirty="0">
                <a:solidFill>
                  <a:schemeClr val="tx2"/>
                </a:solidFill>
                <a:latin typeface="Times New Roman" panose="02020603050405020304" pitchFamily="18" charset="0"/>
                <a:cs typeface="Times New Roman" panose="02020603050405020304" pitchFamily="18" charset="0"/>
              </a:rPr>
              <a:t> Majority of customers doesn't have children and very few customers have 4 or 5 children.</a:t>
            </a:r>
          </a:p>
          <a:p>
            <a:r>
              <a:rPr lang="en-US" sz="1600" dirty="0">
                <a:solidFill>
                  <a:schemeClr val="tx2"/>
                </a:solidFill>
                <a:latin typeface="Times New Roman" panose="02020603050405020304" pitchFamily="18" charset="0"/>
                <a:cs typeface="Times New Roman" panose="02020603050405020304" pitchFamily="18" charset="0"/>
              </a:rPr>
              <a:t> There is a positive correlation with all independent variables and dependent variable.</a:t>
            </a:r>
          </a:p>
          <a:p>
            <a:r>
              <a:rPr lang="en-US" sz="1600" dirty="0">
                <a:solidFill>
                  <a:schemeClr val="tx2"/>
                </a:solidFill>
                <a:latin typeface="Times New Roman" panose="02020603050405020304" pitchFamily="18" charset="0"/>
                <a:cs typeface="Times New Roman" panose="02020603050405020304" pitchFamily="18" charset="0"/>
              </a:rPr>
              <a:t> There is a negative correlation with the Independent variable children and Insurance charges as the children increases insurance charges decreases.</a:t>
            </a:r>
          </a:p>
        </p:txBody>
      </p:sp>
      <p:grpSp>
        <p:nvGrpSpPr>
          <p:cNvPr id="27" name="Group 26">
            <a:extLst>
              <a:ext uri="{FF2B5EF4-FFF2-40B4-BE49-F238E27FC236}">
                <a16:creationId xmlns:a16="http://schemas.microsoft.com/office/drawing/2014/main" id="{47A3A52F-BCB3-444D-9372-EE018B135C4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8535970" y="4114799"/>
            <a:ext cx="3655725" cy="2743201"/>
            <a:chOff x="-305" y="-1"/>
            <a:chExt cx="3832880" cy="2876136"/>
          </a:xfrm>
        </p:grpSpPr>
        <p:sp>
          <p:nvSpPr>
            <p:cNvPr id="34" name="Freeform: Shape 27">
              <a:extLst>
                <a:ext uri="{FF2B5EF4-FFF2-40B4-BE49-F238E27FC236}">
                  <a16:creationId xmlns:a16="http://schemas.microsoft.com/office/drawing/2014/main" id="{91E32C13-DED6-4967-85B8-68DD77103F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Shape 28">
              <a:extLst>
                <a:ext uri="{FF2B5EF4-FFF2-40B4-BE49-F238E27FC236}">
                  <a16:creationId xmlns:a16="http://schemas.microsoft.com/office/drawing/2014/main" id="{38DDA515-BC6A-47FB-951E-E1E7928750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eform: Shape 29">
              <a:extLst>
                <a:ext uri="{FF2B5EF4-FFF2-40B4-BE49-F238E27FC236}">
                  <a16:creationId xmlns:a16="http://schemas.microsoft.com/office/drawing/2014/main" id="{B97EEFA7-6787-4EC0-8284-6D3D273061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30">
              <a:extLst>
                <a:ext uri="{FF2B5EF4-FFF2-40B4-BE49-F238E27FC236}">
                  <a16:creationId xmlns:a16="http://schemas.microsoft.com/office/drawing/2014/main" id="{1A9621AC-50AB-4B43-896D-78FE571A38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8312530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5" name="Rectangle 134">
            <a:extLst>
              <a:ext uri="{FF2B5EF4-FFF2-40B4-BE49-F238E27FC236}">
                <a16:creationId xmlns:a16="http://schemas.microsoft.com/office/drawing/2014/main" id="{57845966-6EFC-468A-9CC7-BAB4B95854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54372" y="0"/>
            <a:ext cx="9483256" cy="6858000"/>
          </a:xfrm>
          <a:prstGeom prst="rect">
            <a:avLst/>
          </a:prstGeom>
          <a:solidFill>
            <a:srgbClr val="5336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7" name="Picture 136">
            <a:extLst>
              <a:ext uri="{FF2B5EF4-FFF2-40B4-BE49-F238E27FC236}">
                <a16:creationId xmlns:a16="http://schemas.microsoft.com/office/drawing/2014/main" id="{75554383-98AF-4A47-BB65-705FAAA4BE6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39" name="Freeform: Shape 138">
            <a:extLst>
              <a:ext uri="{FF2B5EF4-FFF2-40B4-BE49-F238E27FC236}">
                <a16:creationId xmlns:a16="http://schemas.microsoft.com/office/drawing/2014/main" id="{ADAD1991-FFD1-4E94-ABAB-7560D33008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44484" y="0"/>
            <a:ext cx="7837716" cy="6858000"/>
          </a:xfrm>
          <a:custGeom>
            <a:avLst/>
            <a:gdLst>
              <a:gd name="connsiteX0" fmla="*/ 2232159 w 7837716"/>
              <a:gd name="connsiteY0" fmla="*/ 0 h 6858000"/>
              <a:gd name="connsiteX1" fmla="*/ 5605557 w 7837716"/>
              <a:gd name="connsiteY1" fmla="*/ 0 h 6858000"/>
              <a:gd name="connsiteX2" fmla="*/ 5617845 w 7837716"/>
              <a:gd name="connsiteY2" fmla="*/ 5384 h 6858000"/>
              <a:gd name="connsiteX3" fmla="*/ 7837716 w 7837716"/>
              <a:gd name="connsiteY3" fmla="*/ 3429000 h 6858000"/>
              <a:gd name="connsiteX4" fmla="*/ 5617845 w 7837716"/>
              <a:gd name="connsiteY4" fmla="*/ 6852616 h 6858000"/>
              <a:gd name="connsiteX5" fmla="*/ 5605557 w 7837716"/>
              <a:gd name="connsiteY5" fmla="*/ 6858000 h 6858000"/>
              <a:gd name="connsiteX6" fmla="*/ 2232159 w 7837716"/>
              <a:gd name="connsiteY6" fmla="*/ 6858000 h 6858000"/>
              <a:gd name="connsiteX7" fmla="*/ 2219871 w 7837716"/>
              <a:gd name="connsiteY7" fmla="*/ 6852616 h 6858000"/>
              <a:gd name="connsiteX8" fmla="*/ 0 w 7837716"/>
              <a:gd name="connsiteY8" fmla="*/ 3429000 h 6858000"/>
              <a:gd name="connsiteX9" fmla="*/ 2219871 w 7837716"/>
              <a:gd name="connsiteY9" fmla="*/ 538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37716" h="6858000">
                <a:moveTo>
                  <a:pt x="2232159" y="0"/>
                </a:moveTo>
                <a:lnTo>
                  <a:pt x="5605557" y="0"/>
                </a:lnTo>
                <a:lnTo>
                  <a:pt x="5617845" y="5384"/>
                </a:lnTo>
                <a:cubicBezTo>
                  <a:pt x="6931322" y="618789"/>
                  <a:pt x="7837716" y="1921305"/>
                  <a:pt x="7837716" y="3429000"/>
                </a:cubicBezTo>
                <a:cubicBezTo>
                  <a:pt x="7837716" y="4936696"/>
                  <a:pt x="6931322" y="6239212"/>
                  <a:pt x="5617845" y="6852616"/>
                </a:cubicBezTo>
                <a:lnTo>
                  <a:pt x="5605557" y="6858000"/>
                </a:lnTo>
                <a:lnTo>
                  <a:pt x="2232159" y="6858000"/>
                </a:lnTo>
                <a:lnTo>
                  <a:pt x="2219871" y="6852616"/>
                </a:lnTo>
                <a:cubicBezTo>
                  <a:pt x="906394" y="6239212"/>
                  <a:pt x="0" y="4936696"/>
                  <a:pt x="0" y="3429000"/>
                </a:cubicBezTo>
                <a:cubicBezTo>
                  <a:pt x="0" y="1921305"/>
                  <a:pt x="906394" y="618789"/>
                  <a:pt x="2219871" y="5384"/>
                </a:cubicBezTo>
                <a:close/>
              </a:path>
            </a:pathLst>
          </a:custGeom>
          <a:solidFill>
            <a:schemeClr val="bg1"/>
          </a:solidFill>
          <a:ln>
            <a:gradFill>
              <a:gsLst>
                <a:gs pos="0">
                  <a:schemeClr val="accent1">
                    <a:lumMod val="40000"/>
                    <a:lumOff val="60000"/>
                  </a:schemeClr>
                </a:gs>
                <a:gs pos="23000">
                  <a:schemeClr val="accent1">
                    <a:lumMod val="45000"/>
                    <a:lumOff val="55000"/>
                  </a:schemeClr>
                </a:gs>
                <a:gs pos="83000">
                  <a:schemeClr val="bg2">
                    <a:lumMod val="82000"/>
                  </a:schemeClr>
                </a:gs>
                <a:gs pos="100000">
                  <a:schemeClr val="bg2">
                    <a:lumMod val="87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2290" name="Picture 2" descr="33 Best Thank You Images Pics images | Thank you images, Thank you ...">
            <a:extLst>
              <a:ext uri="{FF2B5EF4-FFF2-40B4-BE49-F238E27FC236}">
                <a16:creationId xmlns:a16="http://schemas.microsoft.com/office/drawing/2014/main" id="{88FB776C-95E6-4C69-9F41-7C8C44C6E0F2}"/>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693381" y="1176793"/>
            <a:ext cx="4548146" cy="45481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04591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7">
            <a:extLst>
              <a:ext uri="{FF2B5EF4-FFF2-40B4-BE49-F238E27FC236}">
                <a16:creationId xmlns:a16="http://schemas.microsoft.com/office/drawing/2014/main" id="{84867EAF-AE1D-4322-9DE8-383AE3F7BC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91"/>
            <a:ext cx="5446920" cy="6858000"/>
          </a:xfrm>
          <a:prstGeom prst="rect">
            <a:avLst/>
          </a:prstGeom>
          <a:gradFill>
            <a:gsLst>
              <a:gs pos="0">
                <a:schemeClr val="accent4"/>
              </a:gs>
              <a:gs pos="25000">
                <a:schemeClr val="accent4"/>
              </a:gs>
              <a:gs pos="94000">
                <a:schemeClr val="accent2"/>
              </a:gs>
              <a:gs pos="100000">
                <a:schemeClr val="accent2"/>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9">
            <a:extLst>
              <a:ext uri="{FF2B5EF4-FFF2-40B4-BE49-F238E27FC236}">
                <a16:creationId xmlns:a16="http://schemas.microsoft.com/office/drawing/2014/main" id="{40676238-7F95-4EEB-836A-7D23927873A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TextBox 2">
            <a:extLst>
              <a:ext uri="{FF2B5EF4-FFF2-40B4-BE49-F238E27FC236}">
                <a16:creationId xmlns:a16="http://schemas.microsoft.com/office/drawing/2014/main" id="{CEDD6311-C53E-4423-B1D9-01B1FEAA74B4}"/>
              </a:ext>
            </a:extLst>
          </p:cNvPr>
          <p:cNvSpPr txBox="1"/>
          <p:nvPr/>
        </p:nvSpPr>
        <p:spPr>
          <a:xfrm>
            <a:off x="726057" y="3121701"/>
            <a:ext cx="3658053" cy="1786515"/>
          </a:xfrm>
          <a:prstGeom prst="rect">
            <a:avLst/>
          </a:prstGeom>
        </p:spPr>
        <p:txBody>
          <a:bodyPr vert="horz" lIns="91440" tIns="45720" rIns="91440" bIns="45720" rtlCol="0" anchor="t">
            <a:normAutofit/>
          </a:bodyPr>
          <a:lstStyle/>
          <a:p>
            <a:pPr>
              <a:lnSpc>
                <a:spcPct val="90000"/>
              </a:lnSpc>
              <a:spcBef>
                <a:spcPct val="0"/>
              </a:spcBef>
              <a:spcAft>
                <a:spcPts val="600"/>
              </a:spcAft>
            </a:pPr>
            <a:r>
              <a:rPr lang="en-US" sz="4100" kern="1200">
                <a:solidFill>
                  <a:srgbClr val="FFFFFF"/>
                </a:solidFill>
                <a:latin typeface="+mj-lt"/>
                <a:ea typeface="+mj-ea"/>
                <a:cs typeface="+mj-cs"/>
              </a:rPr>
              <a:t>                                                                VIEW OF DATASET</a:t>
            </a:r>
          </a:p>
        </p:txBody>
      </p:sp>
      <p:graphicFrame>
        <p:nvGraphicFramePr>
          <p:cNvPr id="2" name="Table 1">
            <a:extLst>
              <a:ext uri="{FF2B5EF4-FFF2-40B4-BE49-F238E27FC236}">
                <a16:creationId xmlns:a16="http://schemas.microsoft.com/office/drawing/2014/main" id="{FA700939-50C6-4FF4-AE3C-35809ED53B7E}"/>
              </a:ext>
            </a:extLst>
          </p:cNvPr>
          <p:cNvGraphicFramePr>
            <a:graphicFrameLocks noGrp="1"/>
          </p:cNvGraphicFramePr>
          <p:nvPr>
            <p:extLst>
              <p:ext uri="{D42A27DB-BD31-4B8C-83A1-F6EECF244321}">
                <p14:modId xmlns:p14="http://schemas.microsoft.com/office/powerpoint/2010/main" val="1854074414"/>
              </p:ext>
            </p:extLst>
          </p:nvPr>
        </p:nvGraphicFramePr>
        <p:xfrm>
          <a:off x="6379341" y="905205"/>
          <a:ext cx="5029203" cy="5039852"/>
        </p:xfrm>
        <a:graphic>
          <a:graphicData uri="http://schemas.openxmlformats.org/drawingml/2006/table">
            <a:tbl>
              <a:tblPr firstRow="1" bandRow="1">
                <a:tableStyleId>{69012ECD-51FC-41F1-AA8D-1B2483CD663E}</a:tableStyleId>
              </a:tblPr>
              <a:tblGrid>
                <a:gridCol w="423175">
                  <a:extLst>
                    <a:ext uri="{9D8B030D-6E8A-4147-A177-3AD203B41FA5}">
                      <a16:colId xmlns:a16="http://schemas.microsoft.com/office/drawing/2014/main" val="1021017708"/>
                    </a:ext>
                  </a:extLst>
                </a:gridCol>
                <a:gridCol w="670115">
                  <a:extLst>
                    <a:ext uri="{9D8B030D-6E8A-4147-A177-3AD203B41FA5}">
                      <a16:colId xmlns:a16="http://schemas.microsoft.com/office/drawing/2014/main" val="1334334419"/>
                    </a:ext>
                  </a:extLst>
                </a:gridCol>
                <a:gridCol w="672400">
                  <a:extLst>
                    <a:ext uri="{9D8B030D-6E8A-4147-A177-3AD203B41FA5}">
                      <a16:colId xmlns:a16="http://schemas.microsoft.com/office/drawing/2014/main" val="205961629"/>
                    </a:ext>
                  </a:extLst>
                </a:gridCol>
                <a:gridCol w="761574">
                  <a:extLst>
                    <a:ext uri="{9D8B030D-6E8A-4147-A177-3AD203B41FA5}">
                      <a16:colId xmlns:a16="http://schemas.microsoft.com/office/drawing/2014/main" val="1727629277"/>
                    </a:ext>
                  </a:extLst>
                </a:gridCol>
                <a:gridCol w="708985">
                  <a:extLst>
                    <a:ext uri="{9D8B030D-6E8A-4147-A177-3AD203B41FA5}">
                      <a16:colId xmlns:a16="http://schemas.microsoft.com/office/drawing/2014/main" val="1743201165"/>
                    </a:ext>
                  </a:extLst>
                </a:gridCol>
                <a:gridCol w="933061">
                  <a:extLst>
                    <a:ext uri="{9D8B030D-6E8A-4147-A177-3AD203B41FA5}">
                      <a16:colId xmlns:a16="http://schemas.microsoft.com/office/drawing/2014/main" val="2876655684"/>
                    </a:ext>
                  </a:extLst>
                </a:gridCol>
                <a:gridCol w="859893">
                  <a:extLst>
                    <a:ext uri="{9D8B030D-6E8A-4147-A177-3AD203B41FA5}">
                      <a16:colId xmlns:a16="http://schemas.microsoft.com/office/drawing/2014/main" val="2581652294"/>
                    </a:ext>
                  </a:extLst>
                </a:gridCol>
              </a:tblGrid>
              <a:tr h="173788">
                <a:tc>
                  <a:txBody>
                    <a:bodyPr/>
                    <a:lstStyle/>
                    <a:p>
                      <a:pPr algn="l" fontAlgn="b"/>
                      <a:r>
                        <a:rPr lang="en-US" sz="900" b="0" u="none" strike="noStrike">
                          <a:solidFill>
                            <a:srgbClr val="000000"/>
                          </a:solidFill>
                          <a:effectLst/>
                        </a:rPr>
                        <a:t>age</a:t>
                      </a:r>
                      <a:endParaRPr lang="en-US" sz="900" b="0" i="0" u="none" strike="noStrike">
                        <a:solidFill>
                          <a:srgbClr val="000000"/>
                        </a:solidFill>
                        <a:effectLst/>
                        <a:latin typeface="Calibri" panose="020F0502020204030204" pitchFamily="34" charset="0"/>
                      </a:endParaRPr>
                    </a:p>
                  </a:txBody>
                  <a:tcPr marL="5565" marR="5565" marT="5565" marB="0" anchor="b"/>
                </a:tc>
                <a:tc>
                  <a:txBody>
                    <a:bodyPr/>
                    <a:lstStyle/>
                    <a:p>
                      <a:pPr algn="l" fontAlgn="b"/>
                      <a:r>
                        <a:rPr lang="en-US" sz="900" b="0" u="none" strike="noStrike">
                          <a:solidFill>
                            <a:srgbClr val="000000"/>
                          </a:solidFill>
                          <a:effectLst/>
                        </a:rPr>
                        <a:t>sex</a:t>
                      </a:r>
                      <a:endParaRPr lang="en-US" sz="900" b="0" i="0" u="none" strike="noStrike">
                        <a:solidFill>
                          <a:srgbClr val="000000"/>
                        </a:solidFill>
                        <a:effectLst/>
                        <a:latin typeface="Calibri" panose="020F0502020204030204" pitchFamily="34" charset="0"/>
                      </a:endParaRPr>
                    </a:p>
                  </a:txBody>
                  <a:tcPr marL="5565" marR="5565" marT="5565" marB="0" anchor="b"/>
                </a:tc>
                <a:tc>
                  <a:txBody>
                    <a:bodyPr/>
                    <a:lstStyle/>
                    <a:p>
                      <a:pPr algn="l" fontAlgn="b"/>
                      <a:r>
                        <a:rPr lang="en-US" sz="900" b="0" u="none" strike="noStrike">
                          <a:solidFill>
                            <a:srgbClr val="000000"/>
                          </a:solidFill>
                          <a:effectLst/>
                        </a:rPr>
                        <a:t>bmi</a:t>
                      </a:r>
                      <a:endParaRPr lang="en-US" sz="900" b="0" i="0" u="none" strike="noStrike">
                        <a:solidFill>
                          <a:srgbClr val="000000"/>
                        </a:solidFill>
                        <a:effectLst/>
                        <a:latin typeface="Calibri" panose="020F0502020204030204" pitchFamily="34" charset="0"/>
                      </a:endParaRPr>
                    </a:p>
                  </a:txBody>
                  <a:tcPr marL="5565" marR="5565" marT="5565" marB="0" anchor="b"/>
                </a:tc>
                <a:tc>
                  <a:txBody>
                    <a:bodyPr/>
                    <a:lstStyle/>
                    <a:p>
                      <a:pPr algn="l" fontAlgn="b"/>
                      <a:r>
                        <a:rPr lang="en-US" sz="900" b="0" u="none" strike="noStrike">
                          <a:solidFill>
                            <a:srgbClr val="000000"/>
                          </a:solidFill>
                          <a:effectLst/>
                        </a:rPr>
                        <a:t>children</a:t>
                      </a:r>
                      <a:endParaRPr lang="en-US" sz="900" b="0" i="0" u="none" strike="noStrike">
                        <a:solidFill>
                          <a:srgbClr val="000000"/>
                        </a:solidFill>
                        <a:effectLst/>
                        <a:latin typeface="Calibri" panose="020F0502020204030204" pitchFamily="34" charset="0"/>
                      </a:endParaRPr>
                    </a:p>
                  </a:txBody>
                  <a:tcPr marL="5565" marR="5565" marT="5565" marB="0" anchor="b"/>
                </a:tc>
                <a:tc>
                  <a:txBody>
                    <a:bodyPr/>
                    <a:lstStyle/>
                    <a:p>
                      <a:pPr algn="l" fontAlgn="b"/>
                      <a:r>
                        <a:rPr lang="en-US" sz="900" b="0" u="none" strike="noStrike">
                          <a:solidFill>
                            <a:srgbClr val="000000"/>
                          </a:solidFill>
                          <a:effectLst/>
                        </a:rPr>
                        <a:t>smoker</a:t>
                      </a:r>
                      <a:endParaRPr lang="en-US" sz="900" b="0" i="0" u="none" strike="noStrike">
                        <a:solidFill>
                          <a:srgbClr val="000000"/>
                        </a:solidFill>
                        <a:effectLst/>
                        <a:latin typeface="Calibri" panose="020F0502020204030204" pitchFamily="34" charset="0"/>
                      </a:endParaRPr>
                    </a:p>
                  </a:txBody>
                  <a:tcPr marL="5565" marR="5565" marT="5565" marB="0" anchor="b"/>
                </a:tc>
                <a:tc>
                  <a:txBody>
                    <a:bodyPr/>
                    <a:lstStyle/>
                    <a:p>
                      <a:pPr algn="l" fontAlgn="b"/>
                      <a:r>
                        <a:rPr lang="en-US" sz="900" b="0" u="none" strike="noStrike">
                          <a:solidFill>
                            <a:srgbClr val="000000"/>
                          </a:solidFill>
                          <a:effectLst/>
                        </a:rPr>
                        <a:t>region</a:t>
                      </a:r>
                      <a:endParaRPr lang="en-US" sz="900" b="0" i="0" u="none" strike="noStrike">
                        <a:solidFill>
                          <a:srgbClr val="000000"/>
                        </a:solidFill>
                        <a:effectLst/>
                        <a:latin typeface="Calibri" panose="020F0502020204030204" pitchFamily="34" charset="0"/>
                      </a:endParaRPr>
                    </a:p>
                  </a:txBody>
                  <a:tcPr marL="5565" marR="5565" marT="5565" marB="0" anchor="b"/>
                </a:tc>
                <a:tc>
                  <a:txBody>
                    <a:bodyPr/>
                    <a:lstStyle/>
                    <a:p>
                      <a:pPr algn="l" fontAlgn="b"/>
                      <a:r>
                        <a:rPr lang="en-US" sz="900" b="0" u="none" strike="noStrike">
                          <a:solidFill>
                            <a:srgbClr val="000000"/>
                          </a:solidFill>
                          <a:effectLst/>
                        </a:rPr>
                        <a:t>charges</a:t>
                      </a:r>
                      <a:endParaRPr lang="en-US" sz="900" b="0" i="0" u="none" strike="noStrike">
                        <a:solidFill>
                          <a:srgbClr val="000000"/>
                        </a:solidFill>
                        <a:effectLst/>
                        <a:latin typeface="Calibri" panose="020F0502020204030204" pitchFamily="34" charset="0"/>
                      </a:endParaRPr>
                    </a:p>
                  </a:txBody>
                  <a:tcPr marL="5565" marR="5565" marT="5565" marB="0" anchor="b"/>
                </a:tc>
                <a:extLst>
                  <a:ext uri="{0D108BD9-81ED-4DB2-BD59-A6C34878D82A}">
                    <a16:rowId xmlns:a16="http://schemas.microsoft.com/office/drawing/2014/main" val="786973956"/>
                  </a:ext>
                </a:extLst>
              </a:tr>
              <a:tr h="173788">
                <a:tc>
                  <a:txBody>
                    <a:bodyPr/>
                    <a:lstStyle/>
                    <a:p>
                      <a:pPr algn="r" fontAlgn="b"/>
                      <a:r>
                        <a:rPr lang="en-US" sz="900" b="0" u="none" strike="noStrike">
                          <a:solidFill>
                            <a:srgbClr val="000000"/>
                          </a:solidFill>
                          <a:effectLst/>
                        </a:rPr>
                        <a:t>19</a:t>
                      </a:r>
                      <a:endParaRPr lang="en-US" sz="900" b="0" i="0" u="none" strike="noStrike">
                        <a:solidFill>
                          <a:srgbClr val="000000"/>
                        </a:solidFill>
                        <a:effectLst/>
                        <a:latin typeface="Calibri" panose="020F0502020204030204" pitchFamily="34" charset="0"/>
                      </a:endParaRPr>
                    </a:p>
                  </a:txBody>
                  <a:tcPr marL="5565" marR="5565" marT="5565" marB="0" anchor="b"/>
                </a:tc>
                <a:tc>
                  <a:txBody>
                    <a:bodyPr/>
                    <a:lstStyle/>
                    <a:p>
                      <a:pPr algn="l" fontAlgn="b"/>
                      <a:r>
                        <a:rPr lang="en-US" sz="900" b="0" u="none" strike="noStrike">
                          <a:solidFill>
                            <a:srgbClr val="000000"/>
                          </a:solidFill>
                          <a:effectLst/>
                        </a:rPr>
                        <a:t>female</a:t>
                      </a:r>
                      <a:endParaRPr lang="en-US" sz="900" b="0" i="0" u="none" strike="noStrike">
                        <a:solidFill>
                          <a:srgbClr val="000000"/>
                        </a:solidFill>
                        <a:effectLst/>
                        <a:latin typeface="Calibri" panose="020F0502020204030204" pitchFamily="34" charset="0"/>
                      </a:endParaRPr>
                    </a:p>
                  </a:txBody>
                  <a:tcPr marL="5565" marR="5565" marT="5565" marB="0" anchor="b"/>
                </a:tc>
                <a:tc>
                  <a:txBody>
                    <a:bodyPr/>
                    <a:lstStyle/>
                    <a:p>
                      <a:pPr algn="r" fontAlgn="b"/>
                      <a:r>
                        <a:rPr lang="en-US" sz="900" b="0" u="none" strike="noStrike">
                          <a:solidFill>
                            <a:srgbClr val="000000"/>
                          </a:solidFill>
                          <a:effectLst/>
                        </a:rPr>
                        <a:t>27.9</a:t>
                      </a:r>
                      <a:endParaRPr lang="en-US" sz="900" b="0" i="0" u="none" strike="noStrike">
                        <a:solidFill>
                          <a:srgbClr val="000000"/>
                        </a:solidFill>
                        <a:effectLst/>
                        <a:latin typeface="Calibri" panose="020F0502020204030204" pitchFamily="34" charset="0"/>
                      </a:endParaRPr>
                    </a:p>
                  </a:txBody>
                  <a:tcPr marL="5565" marR="5565" marT="5565" marB="0" anchor="b"/>
                </a:tc>
                <a:tc>
                  <a:txBody>
                    <a:bodyPr/>
                    <a:lstStyle/>
                    <a:p>
                      <a:pPr algn="r" fontAlgn="b"/>
                      <a:r>
                        <a:rPr lang="en-US" sz="900" b="0" u="none" strike="noStrike">
                          <a:solidFill>
                            <a:srgbClr val="000000"/>
                          </a:solidFill>
                          <a:effectLst/>
                        </a:rPr>
                        <a:t>0</a:t>
                      </a:r>
                      <a:endParaRPr lang="en-US" sz="900" b="0" i="0" u="none" strike="noStrike">
                        <a:solidFill>
                          <a:srgbClr val="000000"/>
                        </a:solidFill>
                        <a:effectLst/>
                        <a:latin typeface="Calibri" panose="020F0502020204030204" pitchFamily="34" charset="0"/>
                      </a:endParaRPr>
                    </a:p>
                  </a:txBody>
                  <a:tcPr marL="5565" marR="5565" marT="5565" marB="0" anchor="b"/>
                </a:tc>
                <a:tc>
                  <a:txBody>
                    <a:bodyPr/>
                    <a:lstStyle/>
                    <a:p>
                      <a:pPr algn="l" fontAlgn="b"/>
                      <a:r>
                        <a:rPr lang="en-US" sz="900" b="0" u="none" strike="noStrike">
                          <a:solidFill>
                            <a:srgbClr val="000000"/>
                          </a:solidFill>
                          <a:effectLst/>
                        </a:rPr>
                        <a:t>yes</a:t>
                      </a:r>
                      <a:endParaRPr lang="en-US" sz="900" b="0" i="0" u="none" strike="noStrike">
                        <a:solidFill>
                          <a:srgbClr val="000000"/>
                        </a:solidFill>
                        <a:effectLst/>
                        <a:latin typeface="Calibri" panose="020F0502020204030204" pitchFamily="34" charset="0"/>
                      </a:endParaRPr>
                    </a:p>
                  </a:txBody>
                  <a:tcPr marL="5565" marR="5565" marT="5565" marB="0" anchor="b"/>
                </a:tc>
                <a:tc>
                  <a:txBody>
                    <a:bodyPr/>
                    <a:lstStyle/>
                    <a:p>
                      <a:pPr algn="l" fontAlgn="b"/>
                      <a:r>
                        <a:rPr lang="en-US" sz="900" b="0" u="none" strike="noStrike">
                          <a:solidFill>
                            <a:srgbClr val="000000"/>
                          </a:solidFill>
                          <a:effectLst/>
                        </a:rPr>
                        <a:t>southwest</a:t>
                      </a:r>
                      <a:endParaRPr lang="en-US" sz="900" b="0" i="0" u="none" strike="noStrike">
                        <a:solidFill>
                          <a:srgbClr val="000000"/>
                        </a:solidFill>
                        <a:effectLst/>
                        <a:latin typeface="Calibri" panose="020F0502020204030204" pitchFamily="34" charset="0"/>
                      </a:endParaRPr>
                    </a:p>
                  </a:txBody>
                  <a:tcPr marL="5565" marR="5565" marT="5565" marB="0" anchor="b"/>
                </a:tc>
                <a:tc>
                  <a:txBody>
                    <a:bodyPr/>
                    <a:lstStyle/>
                    <a:p>
                      <a:pPr algn="r" fontAlgn="b"/>
                      <a:r>
                        <a:rPr lang="en-US" sz="900" b="0" u="none" strike="noStrike">
                          <a:solidFill>
                            <a:srgbClr val="000000"/>
                          </a:solidFill>
                          <a:effectLst/>
                        </a:rPr>
                        <a:t>16884.92</a:t>
                      </a:r>
                      <a:endParaRPr lang="en-US" sz="900" b="0" i="0" u="none" strike="noStrike">
                        <a:solidFill>
                          <a:srgbClr val="000000"/>
                        </a:solidFill>
                        <a:effectLst/>
                        <a:latin typeface="Calibri" panose="020F0502020204030204" pitchFamily="34" charset="0"/>
                      </a:endParaRPr>
                    </a:p>
                  </a:txBody>
                  <a:tcPr marL="5565" marR="5565" marT="5565" marB="0" anchor="b"/>
                </a:tc>
                <a:extLst>
                  <a:ext uri="{0D108BD9-81ED-4DB2-BD59-A6C34878D82A}">
                    <a16:rowId xmlns:a16="http://schemas.microsoft.com/office/drawing/2014/main" val="2652661447"/>
                  </a:ext>
                </a:extLst>
              </a:tr>
              <a:tr h="173788">
                <a:tc>
                  <a:txBody>
                    <a:bodyPr/>
                    <a:lstStyle/>
                    <a:p>
                      <a:pPr algn="r" fontAlgn="b"/>
                      <a:r>
                        <a:rPr lang="en-US" sz="900" b="0" u="none" strike="noStrike">
                          <a:solidFill>
                            <a:srgbClr val="000000"/>
                          </a:solidFill>
                          <a:effectLst/>
                        </a:rPr>
                        <a:t>18</a:t>
                      </a:r>
                      <a:endParaRPr lang="en-US" sz="900" b="0" i="0" u="none" strike="noStrike">
                        <a:solidFill>
                          <a:srgbClr val="000000"/>
                        </a:solidFill>
                        <a:effectLst/>
                        <a:latin typeface="Calibri" panose="020F0502020204030204" pitchFamily="34" charset="0"/>
                      </a:endParaRPr>
                    </a:p>
                  </a:txBody>
                  <a:tcPr marL="5565" marR="5565" marT="5565" marB="0" anchor="b"/>
                </a:tc>
                <a:tc>
                  <a:txBody>
                    <a:bodyPr/>
                    <a:lstStyle/>
                    <a:p>
                      <a:pPr algn="l" fontAlgn="b"/>
                      <a:r>
                        <a:rPr lang="en-US" sz="900" b="0" u="none" strike="noStrike">
                          <a:solidFill>
                            <a:srgbClr val="000000"/>
                          </a:solidFill>
                          <a:effectLst/>
                        </a:rPr>
                        <a:t>male</a:t>
                      </a:r>
                      <a:endParaRPr lang="en-US" sz="900" b="0" i="0" u="none" strike="noStrike">
                        <a:solidFill>
                          <a:srgbClr val="000000"/>
                        </a:solidFill>
                        <a:effectLst/>
                        <a:latin typeface="Calibri" panose="020F0502020204030204" pitchFamily="34" charset="0"/>
                      </a:endParaRPr>
                    </a:p>
                  </a:txBody>
                  <a:tcPr marL="5565" marR="5565" marT="5565" marB="0" anchor="b"/>
                </a:tc>
                <a:tc>
                  <a:txBody>
                    <a:bodyPr/>
                    <a:lstStyle/>
                    <a:p>
                      <a:pPr algn="r" fontAlgn="b"/>
                      <a:r>
                        <a:rPr lang="en-US" sz="900" b="0" u="none" strike="noStrike">
                          <a:solidFill>
                            <a:srgbClr val="000000"/>
                          </a:solidFill>
                          <a:effectLst/>
                        </a:rPr>
                        <a:t>33.77</a:t>
                      </a:r>
                      <a:endParaRPr lang="en-US" sz="900" b="0" i="0" u="none" strike="noStrike">
                        <a:solidFill>
                          <a:srgbClr val="000000"/>
                        </a:solidFill>
                        <a:effectLst/>
                        <a:latin typeface="Calibri" panose="020F0502020204030204" pitchFamily="34" charset="0"/>
                      </a:endParaRPr>
                    </a:p>
                  </a:txBody>
                  <a:tcPr marL="5565" marR="5565" marT="5565" marB="0" anchor="b"/>
                </a:tc>
                <a:tc>
                  <a:txBody>
                    <a:bodyPr/>
                    <a:lstStyle/>
                    <a:p>
                      <a:pPr algn="r" fontAlgn="b"/>
                      <a:r>
                        <a:rPr lang="en-US" sz="900" b="0" u="none" strike="noStrike">
                          <a:solidFill>
                            <a:srgbClr val="000000"/>
                          </a:solidFill>
                          <a:effectLst/>
                        </a:rPr>
                        <a:t>1</a:t>
                      </a:r>
                      <a:endParaRPr lang="en-US" sz="900" b="0" i="0" u="none" strike="noStrike">
                        <a:solidFill>
                          <a:srgbClr val="000000"/>
                        </a:solidFill>
                        <a:effectLst/>
                        <a:latin typeface="Calibri" panose="020F0502020204030204" pitchFamily="34" charset="0"/>
                      </a:endParaRPr>
                    </a:p>
                  </a:txBody>
                  <a:tcPr marL="5565" marR="5565" marT="5565" marB="0" anchor="b"/>
                </a:tc>
                <a:tc>
                  <a:txBody>
                    <a:bodyPr/>
                    <a:lstStyle/>
                    <a:p>
                      <a:pPr algn="l" fontAlgn="b"/>
                      <a:r>
                        <a:rPr lang="en-US" sz="900" b="0" u="none" strike="noStrike">
                          <a:solidFill>
                            <a:srgbClr val="000000"/>
                          </a:solidFill>
                          <a:effectLst/>
                        </a:rPr>
                        <a:t>no</a:t>
                      </a:r>
                      <a:endParaRPr lang="en-US" sz="900" b="0" i="0" u="none" strike="noStrike">
                        <a:solidFill>
                          <a:srgbClr val="000000"/>
                        </a:solidFill>
                        <a:effectLst/>
                        <a:latin typeface="Calibri" panose="020F0502020204030204" pitchFamily="34" charset="0"/>
                      </a:endParaRPr>
                    </a:p>
                  </a:txBody>
                  <a:tcPr marL="5565" marR="5565" marT="5565" marB="0" anchor="b"/>
                </a:tc>
                <a:tc>
                  <a:txBody>
                    <a:bodyPr/>
                    <a:lstStyle/>
                    <a:p>
                      <a:pPr algn="l" fontAlgn="b"/>
                      <a:r>
                        <a:rPr lang="en-US" sz="900" b="0" u="none" strike="noStrike">
                          <a:solidFill>
                            <a:srgbClr val="000000"/>
                          </a:solidFill>
                          <a:effectLst/>
                        </a:rPr>
                        <a:t>southeast</a:t>
                      </a:r>
                      <a:endParaRPr lang="en-US" sz="900" b="0" i="0" u="none" strike="noStrike">
                        <a:solidFill>
                          <a:srgbClr val="000000"/>
                        </a:solidFill>
                        <a:effectLst/>
                        <a:latin typeface="Calibri" panose="020F0502020204030204" pitchFamily="34" charset="0"/>
                      </a:endParaRPr>
                    </a:p>
                  </a:txBody>
                  <a:tcPr marL="5565" marR="5565" marT="5565" marB="0" anchor="b"/>
                </a:tc>
                <a:tc>
                  <a:txBody>
                    <a:bodyPr/>
                    <a:lstStyle/>
                    <a:p>
                      <a:pPr algn="r" fontAlgn="b"/>
                      <a:r>
                        <a:rPr lang="en-US" sz="900" b="0" u="none" strike="noStrike">
                          <a:solidFill>
                            <a:srgbClr val="000000"/>
                          </a:solidFill>
                          <a:effectLst/>
                        </a:rPr>
                        <a:t>1725.552</a:t>
                      </a:r>
                      <a:endParaRPr lang="en-US" sz="900" b="0" i="0" u="none" strike="noStrike">
                        <a:solidFill>
                          <a:srgbClr val="000000"/>
                        </a:solidFill>
                        <a:effectLst/>
                        <a:latin typeface="Calibri" panose="020F0502020204030204" pitchFamily="34" charset="0"/>
                      </a:endParaRPr>
                    </a:p>
                  </a:txBody>
                  <a:tcPr marL="5565" marR="5565" marT="5565" marB="0" anchor="b"/>
                </a:tc>
                <a:extLst>
                  <a:ext uri="{0D108BD9-81ED-4DB2-BD59-A6C34878D82A}">
                    <a16:rowId xmlns:a16="http://schemas.microsoft.com/office/drawing/2014/main" val="782687498"/>
                  </a:ext>
                </a:extLst>
              </a:tr>
              <a:tr h="173788">
                <a:tc>
                  <a:txBody>
                    <a:bodyPr/>
                    <a:lstStyle/>
                    <a:p>
                      <a:pPr algn="r" fontAlgn="b"/>
                      <a:r>
                        <a:rPr lang="en-US" sz="900" b="0" u="none" strike="noStrike">
                          <a:solidFill>
                            <a:srgbClr val="000000"/>
                          </a:solidFill>
                          <a:effectLst/>
                        </a:rPr>
                        <a:t>28</a:t>
                      </a:r>
                      <a:endParaRPr lang="en-US" sz="900" b="0" i="0" u="none" strike="noStrike">
                        <a:solidFill>
                          <a:srgbClr val="000000"/>
                        </a:solidFill>
                        <a:effectLst/>
                        <a:latin typeface="Calibri" panose="020F0502020204030204" pitchFamily="34" charset="0"/>
                      </a:endParaRPr>
                    </a:p>
                  </a:txBody>
                  <a:tcPr marL="5565" marR="5565" marT="5565" marB="0" anchor="b"/>
                </a:tc>
                <a:tc>
                  <a:txBody>
                    <a:bodyPr/>
                    <a:lstStyle/>
                    <a:p>
                      <a:pPr algn="l" fontAlgn="b"/>
                      <a:r>
                        <a:rPr lang="en-US" sz="900" b="0" u="none" strike="noStrike">
                          <a:solidFill>
                            <a:srgbClr val="000000"/>
                          </a:solidFill>
                          <a:effectLst/>
                        </a:rPr>
                        <a:t>male</a:t>
                      </a:r>
                      <a:endParaRPr lang="en-US" sz="900" b="0" i="0" u="none" strike="noStrike">
                        <a:solidFill>
                          <a:srgbClr val="000000"/>
                        </a:solidFill>
                        <a:effectLst/>
                        <a:latin typeface="Calibri" panose="020F0502020204030204" pitchFamily="34" charset="0"/>
                      </a:endParaRPr>
                    </a:p>
                  </a:txBody>
                  <a:tcPr marL="5565" marR="5565" marT="5565" marB="0" anchor="b"/>
                </a:tc>
                <a:tc>
                  <a:txBody>
                    <a:bodyPr/>
                    <a:lstStyle/>
                    <a:p>
                      <a:pPr algn="r" fontAlgn="b"/>
                      <a:r>
                        <a:rPr lang="en-US" sz="900" b="0" u="none" strike="noStrike">
                          <a:solidFill>
                            <a:srgbClr val="000000"/>
                          </a:solidFill>
                          <a:effectLst/>
                        </a:rPr>
                        <a:t>33</a:t>
                      </a:r>
                      <a:endParaRPr lang="en-US" sz="900" b="0" i="0" u="none" strike="noStrike">
                        <a:solidFill>
                          <a:srgbClr val="000000"/>
                        </a:solidFill>
                        <a:effectLst/>
                        <a:latin typeface="Calibri" panose="020F0502020204030204" pitchFamily="34" charset="0"/>
                      </a:endParaRPr>
                    </a:p>
                  </a:txBody>
                  <a:tcPr marL="5565" marR="5565" marT="5565" marB="0" anchor="b"/>
                </a:tc>
                <a:tc>
                  <a:txBody>
                    <a:bodyPr/>
                    <a:lstStyle/>
                    <a:p>
                      <a:pPr algn="r" fontAlgn="b"/>
                      <a:r>
                        <a:rPr lang="en-US" sz="900" b="0" u="none" strike="noStrike">
                          <a:solidFill>
                            <a:srgbClr val="000000"/>
                          </a:solidFill>
                          <a:effectLst/>
                        </a:rPr>
                        <a:t>3</a:t>
                      </a:r>
                      <a:endParaRPr lang="en-US" sz="900" b="0" i="0" u="none" strike="noStrike">
                        <a:solidFill>
                          <a:srgbClr val="000000"/>
                        </a:solidFill>
                        <a:effectLst/>
                        <a:latin typeface="Calibri" panose="020F0502020204030204" pitchFamily="34" charset="0"/>
                      </a:endParaRPr>
                    </a:p>
                  </a:txBody>
                  <a:tcPr marL="5565" marR="5565" marT="5565" marB="0" anchor="b"/>
                </a:tc>
                <a:tc>
                  <a:txBody>
                    <a:bodyPr/>
                    <a:lstStyle/>
                    <a:p>
                      <a:pPr algn="l" fontAlgn="b"/>
                      <a:r>
                        <a:rPr lang="en-US" sz="900" b="0" u="none" strike="noStrike">
                          <a:solidFill>
                            <a:srgbClr val="000000"/>
                          </a:solidFill>
                          <a:effectLst/>
                        </a:rPr>
                        <a:t>no</a:t>
                      </a:r>
                      <a:endParaRPr lang="en-US" sz="900" b="0" i="0" u="none" strike="noStrike">
                        <a:solidFill>
                          <a:srgbClr val="000000"/>
                        </a:solidFill>
                        <a:effectLst/>
                        <a:latin typeface="Calibri" panose="020F0502020204030204" pitchFamily="34" charset="0"/>
                      </a:endParaRPr>
                    </a:p>
                  </a:txBody>
                  <a:tcPr marL="5565" marR="5565" marT="5565" marB="0" anchor="b"/>
                </a:tc>
                <a:tc>
                  <a:txBody>
                    <a:bodyPr/>
                    <a:lstStyle/>
                    <a:p>
                      <a:pPr algn="l" fontAlgn="b"/>
                      <a:r>
                        <a:rPr lang="en-US" sz="900" b="0" u="none" strike="noStrike">
                          <a:solidFill>
                            <a:srgbClr val="000000"/>
                          </a:solidFill>
                          <a:effectLst/>
                        </a:rPr>
                        <a:t>southeast</a:t>
                      </a:r>
                      <a:endParaRPr lang="en-US" sz="900" b="0" i="0" u="none" strike="noStrike">
                        <a:solidFill>
                          <a:srgbClr val="000000"/>
                        </a:solidFill>
                        <a:effectLst/>
                        <a:latin typeface="Calibri" panose="020F0502020204030204" pitchFamily="34" charset="0"/>
                      </a:endParaRPr>
                    </a:p>
                  </a:txBody>
                  <a:tcPr marL="5565" marR="5565" marT="5565" marB="0" anchor="b"/>
                </a:tc>
                <a:tc>
                  <a:txBody>
                    <a:bodyPr/>
                    <a:lstStyle/>
                    <a:p>
                      <a:pPr algn="r" fontAlgn="b"/>
                      <a:r>
                        <a:rPr lang="en-US" sz="900" b="0" u="none" strike="noStrike">
                          <a:solidFill>
                            <a:srgbClr val="000000"/>
                          </a:solidFill>
                          <a:effectLst/>
                        </a:rPr>
                        <a:t>4449.462</a:t>
                      </a:r>
                      <a:endParaRPr lang="en-US" sz="900" b="0" i="0" u="none" strike="noStrike">
                        <a:solidFill>
                          <a:srgbClr val="000000"/>
                        </a:solidFill>
                        <a:effectLst/>
                        <a:latin typeface="Calibri" panose="020F0502020204030204" pitchFamily="34" charset="0"/>
                      </a:endParaRPr>
                    </a:p>
                  </a:txBody>
                  <a:tcPr marL="5565" marR="5565" marT="5565" marB="0" anchor="b"/>
                </a:tc>
                <a:extLst>
                  <a:ext uri="{0D108BD9-81ED-4DB2-BD59-A6C34878D82A}">
                    <a16:rowId xmlns:a16="http://schemas.microsoft.com/office/drawing/2014/main" val="3320317290"/>
                  </a:ext>
                </a:extLst>
              </a:tr>
              <a:tr h="173788">
                <a:tc>
                  <a:txBody>
                    <a:bodyPr/>
                    <a:lstStyle/>
                    <a:p>
                      <a:pPr algn="r" fontAlgn="b"/>
                      <a:r>
                        <a:rPr lang="en-US" sz="900" b="0" u="none" strike="noStrike">
                          <a:solidFill>
                            <a:srgbClr val="000000"/>
                          </a:solidFill>
                          <a:effectLst/>
                        </a:rPr>
                        <a:t>33</a:t>
                      </a:r>
                      <a:endParaRPr lang="en-US" sz="900" b="0" i="0" u="none" strike="noStrike">
                        <a:solidFill>
                          <a:srgbClr val="000000"/>
                        </a:solidFill>
                        <a:effectLst/>
                        <a:latin typeface="Calibri" panose="020F0502020204030204" pitchFamily="34" charset="0"/>
                      </a:endParaRPr>
                    </a:p>
                  </a:txBody>
                  <a:tcPr marL="5565" marR="5565" marT="5565" marB="0" anchor="b"/>
                </a:tc>
                <a:tc>
                  <a:txBody>
                    <a:bodyPr/>
                    <a:lstStyle/>
                    <a:p>
                      <a:pPr algn="l" fontAlgn="b"/>
                      <a:r>
                        <a:rPr lang="en-US" sz="900" b="0" u="none" strike="noStrike">
                          <a:solidFill>
                            <a:srgbClr val="000000"/>
                          </a:solidFill>
                          <a:effectLst/>
                        </a:rPr>
                        <a:t>male</a:t>
                      </a:r>
                      <a:endParaRPr lang="en-US" sz="900" b="0" i="0" u="none" strike="noStrike">
                        <a:solidFill>
                          <a:srgbClr val="000000"/>
                        </a:solidFill>
                        <a:effectLst/>
                        <a:latin typeface="Calibri" panose="020F0502020204030204" pitchFamily="34" charset="0"/>
                      </a:endParaRPr>
                    </a:p>
                  </a:txBody>
                  <a:tcPr marL="5565" marR="5565" marT="5565" marB="0" anchor="b"/>
                </a:tc>
                <a:tc>
                  <a:txBody>
                    <a:bodyPr/>
                    <a:lstStyle/>
                    <a:p>
                      <a:pPr algn="r" fontAlgn="b"/>
                      <a:r>
                        <a:rPr lang="en-US" sz="900" b="0" u="none" strike="noStrike">
                          <a:solidFill>
                            <a:srgbClr val="000000"/>
                          </a:solidFill>
                          <a:effectLst/>
                        </a:rPr>
                        <a:t>22.705</a:t>
                      </a:r>
                      <a:endParaRPr lang="en-US" sz="900" b="0" i="0" u="none" strike="noStrike">
                        <a:solidFill>
                          <a:srgbClr val="000000"/>
                        </a:solidFill>
                        <a:effectLst/>
                        <a:latin typeface="Calibri" panose="020F0502020204030204" pitchFamily="34" charset="0"/>
                      </a:endParaRPr>
                    </a:p>
                  </a:txBody>
                  <a:tcPr marL="5565" marR="5565" marT="5565" marB="0" anchor="b"/>
                </a:tc>
                <a:tc>
                  <a:txBody>
                    <a:bodyPr/>
                    <a:lstStyle/>
                    <a:p>
                      <a:pPr algn="r" fontAlgn="b"/>
                      <a:r>
                        <a:rPr lang="en-US" sz="900" b="0" u="none" strike="noStrike">
                          <a:solidFill>
                            <a:srgbClr val="000000"/>
                          </a:solidFill>
                          <a:effectLst/>
                        </a:rPr>
                        <a:t>0</a:t>
                      </a:r>
                      <a:endParaRPr lang="en-US" sz="900" b="0" i="0" u="none" strike="noStrike">
                        <a:solidFill>
                          <a:srgbClr val="000000"/>
                        </a:solidFill>
                        <a:effectLst/>
                        <a:latin typeface="Calibri" panose="020F0502020204030204" pitchFamily="34" charset="0"/>
                      </a:endParaRPr>
                    </a:p>
                  </a:txBody>
                  <a:tcPr marL="5565" marR="5565" marT="5565" marB="0" anchor="b"/>
                </a:tc>
                <a:tc>
                  <a:txBody>
                    <a:bodyPr/>
                    <a:lstStyle/>
                    <a:p>
                      <a:pPr algn="l" fontAlgn="b"/>
                      <a:r>
                        <a:rPr lang="en-US" sz="900" b="0" u="none" strike="noStrike">
                          <a:solidFill>
                            <a:srgbClr val="000000"/>
                          </a:solidFill>
                          <a:effectLst/>
                        </a:rPr>
                        <a:t>no</a:t>
                      </a:r>
                      <a:endParaRPr lang="en-US" sz="900" b="0" i="0" u="none" strike="noStrike">
                        <a:solidFill>
                          <a:srgbClr val="000000"/>
                        </a:solidFill>
                        <a:effectLst/>
                        <a:latin typeface="Calibri" panose="020F0502020204030204" pitchFamily="34" charset="0"/>
                      </a:endParaRPr>
                    </a:p>
                  </a:txBody>
                  <a:tcPr marL="5565" marR="5565" marT="5565" marB="0" anchor="b"/>
                </a:tc>
                <a:tc>
                  <a:txBody>
                    <a:bodyPr/>
                    <a:lstStyle/>
                    <a:p>
                      <a:pPr algn="l" fontAlgn="b"/>
                      <a:r>
                        <a:rPr lang="en-US" sz="900" b="0" u="none" strike="noStrike">
                          <a:solidFill>
                            <a:srgbClr val="000000"/>
                          </a:solidFill>
                          <a:effectLst/>
                        </a:rPr>
                        <a:t>northwest</a:t>
                      </a:r>
                      <a:endParaRPr lang="en-US" sz="900" b="0" i="0" u="none" strike="noStrike">
                        <a:solidFill>
                          <a:srgbClr val="000000"/>
                        </a:solidFill>
                        <a:effectLst/>
                        <a:latin typeface="Calibri" panose="020F0502020204030204" pitchFamily="34" charset="0"/>
                      </a:endParaRPr>
                    </a:p>
                  </a:txBody>
                  <a:tcPr marL="5565" marR="5565" marT="5565" marB="0" anchor="b"/>
                </a:tc>
                <a:tc>
                  <a:txBody>
                    <a:bodyPr/>
                    <a:lstStyle/>
                    <a:p>
                      <a:pPr algn="r" fontAlgn="b"/>
                      <a:r>
                        <a:rPr lang="en-US" sz="900" b="0" u="none" strike="noStrike">
                          <a:solidFill>
                            <a:srgbClr val="000000"/>
                          </a:solidFill>
                          <a:effectLst/>
                        </a:rPr>
                        <a:t>21984.47</a:t>
                      </a:r>
                      <a:endParaRPr lang="en-US" sz="900" b="0" i="0" u="none" strike="noStrike">
                        <a:solidFill>
                          <a:srgbClr val="000000"/>
                        </a:solidFill>
                        <a:effectLst/>
                        <a:latin typeface="Calibri" panose="020F0502020204030204" pitchFamily="34" charset="0"/>
                      </a:endParaRPr>
                    </a:p>
                  </a:txBody>
                  <a:tcPr marL="5565" marR="5565" marT="5565" marB="0" anchor="b"/>
                </a:tc>
                <a:extLst>
                  <a:ext uri="{0D108BD9-81ED-4DB2-BD59-A6C34878D82A}">
                    <a16:rowId xmlns:a16="http://schemas.microsoft.com/office/drawing/2014/main" val="292483721"/>
                  </a:ext>
                </a:extLst>
              </a:tr>
              <a:tr h="173788">
                <a:tc>
                  <a:txBody>
                    <a:bodyPr/>
                    <a:lstStyle/>
                    <a:p>
                      <a:pPr algn="r" fontAlgn="b"/>
                      <a:r>
                        <a:rPr lang="en-US" sz="900" b="0" u="none" strike="noStrike">
                          <a:solidFill>
                            <a:srgbClr val="000000"/>
                          </a:solidFill>
                          <a:effectLst/>
                        </a:rPr>
                        <a:t>32</a:t>
                      </a:r>
                      <a:endParaRPr lang="en-US" sz="900" b="0" i="0" u="none" strike="noStrike">
                        <a:solidFill>
                          <a:srgbClr val="000000"/>
                        </a:solidFill>
                        <a:effectLst/>
                        <a:latin typeface="Calibri" panose="020F0502020204030204" pitchFamily="34" charset="0"/>
                      </a:endParaRPr>
                    </a:p>
                  </a:txBody>
                  <a:tcPr marL="5565" marR="5565" marT="5565" marB="0" anchor="b"/>
                </a:tc>
                <a:tc>
                  <a:txBody>
                    <a:bodyPr/>
                    <a:lstStyle/>
                    <a:p>
                      <a:pPr algn="l" fontAlgn="b"/>
                      <a:r>
                        <a:rPr lang="en-US" sz="900" b="0" u="none" strike="noStrike">
                          <a:solidFill>
                            <a:srgbClr val="000000"/>
                          </a:solidFill>
                          <a:effectLst/>
                        </a:rPr>
                        <a:t>male</a:t>
                      </a:r>
                      <a:endParaRPr lang="en-US" sz="900" b="0" i="0" u="none" strike="noStrike">
                        <a:solidFill>
                          <a:srgbClr val="000000"/>
                        </a:solidFill>
                        <a:effectLst/>
                        <a:latin typeface="Calibri" panose="020F0502020204030204" pitchFamily="34" charset="0"/>
                      </a:endParaRPr>
                    </a:p>
                  </a:txBody>
                  <a:tcPr marL="5565" marR="5565" marT="5565" marB="0" anchor="b"/>
                </a:tc>
                <a:tc>
                  <a:txBody>
                    <a:bodyPr/>
                    <a:lstStyle/>
                    <a:p>
                      <a:pPr algn="r" fontAlgn="b"/>
                      <a:r>
                        <a:rPr lang="en-US" sz="900" b="0" u="none" strike="noStrike">
                          <a:solidFill>
                            <a:srgbClr val="000000"/>
                          </a:solidFill>
                          <a:effectLst/>
                        </a:rPr>
                        <a:t>28.88</a:t>
                      </a:r>
                      <a:endParaRPr lang="en-US" sz="900" b="0" i="0" u="none" strike="noStrike">
                        <a:solidFill>
                          <a:srgbClr val="000000"/>
                        </a:solidFill>
                        <a:effectLst/>
                        <a:latin typeface="Calibri" panose="020F0502020204030204" pitchFamily="34" charset="0"/>
                      </a:endParaRPr>
                    </a:p>
                  </a:txBody>
                  <a:tcPr marL="5565" marR="5565" marT="5565" marB="0" anchor="b"/>
                </a:tc>
                <a:tc>
                  <a:txBody>
                    <a:bodyPr/>
                    <a:lstStyle/>
                    <a:p>
                      <a:pPr algn="r" fontAlgn="b"/>
                      <a:r>
                        <a:rPr lang="en-US" sz="900" b="0" u="none" strike="noStrike">
                          <a:solidFill>
                            <a:srgbClr val="000000"/>
                          </a:solidFill>
                          <a:effectLst/>
                        </a:rPr>
                        <a:t>0</a:t>
                      </a:r>
                      <a:endParaRPr lang="en-US" sz="900" b="0" i="0" u="none" strike="noStrike">
                        <a:solidFill>
                          <a:srgbClr val="000000"/>
                        </a:solidFill>
                        <a:effectLst/>
                        <a:latin typeface="Calibri" panose="020F0502020204030204" pitchFamily="34" charset="0"/>
                      </a:endParaRPr>
                    </a:p>
                  </a:txBody>
                  <a:tcPr marL="5565" marR="5565" marT="5565" marB="0" anchor="b"/>
                </a:tc>
                <a:tc>
                  <a:txBody>
                    <a:bodyPr/>
                    <a:lstStyle/>
                    <a:p>
                      <a:pPr algn="l" fontAlgn="b"/>
                      <a:r>
                        <a:rPr lang="en-US" sz="900" b="0" u="none" strike="noStrike">
                          <a:solidFill>
                            <a:srgbClr val="000000"/>
                          </a:solidFill>
                          <a:effectLst/>
                        </a:rPr>
                        <a:t>no</a:t>
                      </a:r>
                      <a:endParaRPr lang="en-US" sz="900" b="0" i="0" u="none" strike="noStrike">
                        <a:solidFill>
                          <a:srgbClr val="000000"/>
                        </a:solidFill>
                        <a:effectLst/>
                        <a:latin typeface="Calibri" panose="020F0502020204030204" pitchFamily="34" charset="0"/>
                      </a:endParaRPr>
                    </a:p>
                  </a:txBody>
                  <a:tcPr marL="5565" marR="5565" marT="5565" marB="0" anchor="b"/>
                </a:tc>
                <a:tc>
                  <a:txBody>
                    <a:bodyPr/>
                    <a:lstStyle/>
                    <a:p>
                      <a:pPr algn="l" fontAlgn="b"/>
                      <a:r>
                        <a:rPr lang="en-US" sz="900" b="0" u="none" strike="noStrike">
                          <a:solidFill>
                            <a:srgbClr val="000000"/>
                          </a:solidFill>
                          <a:effectLst/>
                        </a:rPr>
                        <a:t>northwest</a:t>
                      </a:r>
                      <a:endParaRPr lang="en-US" sz="900" b="0" i="0" u="none" strike="noStrike">
                        <a:solidFill>
                          <a:srgbClr val="000000"/>
                        </a:solidFill>
                        <a:effectLst/>
                        <a:latin typeface="Calibri" panose="020F0502020204030204" pitchFamily="34" charset="0"/>
                      </a:endParaRPr>
                    </a:p>
                  </a:txBody>
                  <a:tcPr marL="5565" marR="5565" marT="5565" marB="0" anchor="b"/>
                </a:tc>
                <a:tc>
                  <a:txBody>
                    <a:bodyPr/>
                    <a:lstStyle/>
                    <a:p>
                      <a:pPr algn="r" fontAlgn="b"/>
                      <a:r>
                        <a:rPr lang="en-US" sz="900" b="0" u="none" strike="noStrike">
                          <a:solidFill>
                            <a:srgbClr val="000000"/>
                          </a:solidFill>
                          <a:effectLst/>
                        </a:rPr>
                        <a:t>3866.855</a:t>
                      </a:r>
                      <a:endParaRPr lang="en-US" sz="900" b="0" i="0" u="none" strike="noStrike">
                        <a:solidFill>
                          <a:srgbClr val="000000"/>
                        </a:solidFill>
                        <a:effectLst/>
                        <a:latin typeface="Calibri" panose="020F0502020204030204" pitchFamily="34" charset="0"/>
                      </a:endParaRPr>
                    </a:p>
                  </a:txBody>
                  <a:tcPr marL="5565" marR="5565" marT="5565" marB="0" anchor="b"/>
                </a:tc>
                <a:extLst>
                  <a:ext uri="{0D108BD9-81ED-4DB2-BD59-A6C34878D82A}">
                    <a16:rowId xmlns:a16="http://schemas.microsoft.com/office/drawing/2014/main" val="3174574231"/>
                  </a:ext>
                </a:extLst>
              </a:tr>
              <a:tr h="173788">
                <a:tc>
                  <a:txBody>
                    <a:bodyPr/>
                    <a:lstStyle/>
                    <a:p>
                      <a:pPr algn="r" fontAlgn="b"/>
                      <a:r>
                        <a:rPr lang="en-US" sz="900" b="0" u="none" strike="noStrike">
                          <a:solidFill>
                            <a:srgbClr val="000000"/>
                          </a:solidFill>
                          <a:effectLst/>
                        </a:rPr>
                        <a:t>31</a:t>
                      </a:r>
                      <a:endParaRPr lang="en-US" sz="900" b="0" i="0" u="none" strike="noStrike">
                        <a:solidFill>
                          <a:srgbClr val="000000"/>
                        </a:solidFill>
                        <a:effectLst/>
                        <a:latin typeface="Calibri" panose="020F0502020204030204" pitchFamily="34" charset="0"/>
                      </a:endParaRPr>
                    </a:p>
                  </a:txBody>
                  <a:tcPr marL="5565" marR="5565" marT="5565" marB="0" anchor="b"/>
                </a:tc>
                <a:tc>
                  <a:txBody>
                    <a:bodyPr/>
                    <a:lstStyle/>
                    <a:p>
                      <a:pPr algn="l" fontAlgn="b"/>
                      <a:r>
                        <a:rPr lang="en-US" sz="900" b="0" u="none" strike="noStrike">
                          <a:solidFill>
                            <a:srgbClr val="000000"/>
                          </a:solidFill>
                          <a:effectLst/>
                        </a:rPr>
                        <a:t>female</a:t>
                      </a:r>
                      <a:endParaRPr lang="en-US" sz="900" b="0" i="0" u="none" strike="noStrike">
                        <a:solidFill>
                          <a:srgbClr val="000000"/>
                        </a:solidFill>
                        <a:effectLst/>
                        <a:latin typeface="Calibri" panose="020F0502020204030204" pitchFamily="34" charset="0"/>
                      </a:endParaRPr>
                    </a:p>
                  </a:txBody>
                  <a:tcPr marL="5565" marR="5565" marT="5565" marB="0" anchor="b"/>
                </a:tc>
                <a:tc>
                  <a:txBody>
                    <a:bodyPr/>
                    <a:lstStyle/>
                    <a:p>
                      <a:pPr algn="r" fontAlgn="b"/>
                      <a:r>
                        <a:rPr lang="en-US" sz="900" b="0" u="none" strike="noStrike">
                          <a:solidFill>
                            <a:srgbClr val="000000"/>
                          </a:solidFill>
                          <a:effectLst/>
                        </a:rPr>
                        <a:t>25.74</a:t>
                      </a:r>
                      <a:endParaRPr lang="en-US" sz="900" b="0" i="0" u="none" strike="noStrike">
                        <a:solidFill>
                          <a:srgbClr val="000000"/>
                        </a:solidFill>
                        <a:effectLst/>
                        <a:latin typeface="Calibri" panose="020F0502020204030204" pitchFamily="34" charset="0"/>
                      </a:endParaRPr>
                    </a:p>
                  </a:txBody>
                  <a:tcPr marL="5565" marR="5565" marT="5565" marB="0" anchor="b"/>
                </a:tc>
                <a:tc>
                  <a:txBody>
                    <a:bodyPr/>
                    <a:lstStyle/>
                    <a:p>
                      <a:pPr algn="r" fontAlgn="b"/>
                      <a:r>
                        <a:rPr lang="en-US" sz="900" b="0" u="none" strike="noStrike">
                          <a:solidFill>
                            <a:srgbClr val="000000"/>
                          </a:solidFill>
                          <a:effectLst/>
                        </a:rPr>
                        <a:t>0</a:t>
                      </a:r>
                      <a:endParaRPr lang="en-US" sz="900" b="0" i="0" u="none" strike="noStrike">
                        <a:solidFill>
                          <a:srgbClr val="000000"/>
                        </a:solidFill>
                        <a:effectLst/>
                        <a:latin typeface="Calibri" panose="020F0502020204030204" pitchFamily="34" charset="0"/>
                      </a:endParaRPr>
                    </a:p>
                  </a:txBody>
                  <a:tcPr marL="5565" marR="5565" marT="5565" marB="0" anchor="b"/>
                </a:tc>
                <a:tc>
                  <a:txBody>
                    <a:bodyPr/>
                    <a:lstStyle/>
                    <a:p>
                      <a:pPr algn="l" fontAlgn="b"/>
                      <a:r>
                        <a:rPr lang="en-US" sz="900" b="0" u="none" strike="noStrike">
                          <a:solidFill>
                            <a:srgbClr val="000000"/>
                          </a:solidFill>
                          <a:effectLst/>
                        </a:rPr>
                        <a:t>no</a:t>
                      </a:r>
                      <a:endParaRPr lang="en-US" sz="900" b="0" i="0" u="none" strike="noStrike">
                        <a:solidFill>
                          <a:srgbClr val="000000"/>
                        </a:solidFill>
                        <a:effectLst/>
                        <a:latin typeface="Calibri" panose="020F0502020204030204" pitchFamily="34" charset="0"/>
                      </a:endParaRPr>
                    </a:p>
                  </a:txBody>
                  <a:tcPr marL="5565" marR="5565" marT="5565" marB="0" anchor="b"/>
                </a:tc>
                <a:tc>
                  <a:txBody>
                    <a:bodyPr/>
                    <a:lstStyle/>
                    <a:p>
                      <a:pPr algn="l" fontAlgn="b"/>
                      <a:r>
                        <a:rPr lang="en-US" sz="900" b="0" u="none" strike="noStrike">
                          <a:solidFill>
                            <a:srgbClr val="000000"/>
                          </a:solidFill>
                          <a:effectLst/>
                        </a:rPr>
                        <a:t>southeast</a:t>
                      </a:r>
                      <a:endParaRPr lang="en-US" sz="900" b="0" i="0" u="none" strike="noStrike">
                        <a:solidFill>
                          <a:srgbClr val="000000"/>
                        </a:solidFill>
                        <a:effectLst/>
                        <a:latin typeface="Calibri" panose="020F0502020204030204" pitchFamily="34" charset="0"/>
                      </a:endParaRPr>
                    </a:p>
                  </a:txBody>
                  <a:tcPr marL="5565" marR="5565" marT="5565" marB="0" anchor="b"/>
                </a:tc>
                <a:tc>
                  <a:txBody>
                    <a:bodyPr/>
                    <a:lstStyle/>
                    <a:p>
                      <a:pPr algn="r" fontAlgn="b"/>
                      <a:r>
                        <a:rPr lang="en-US" sz="900" b="0" u="none" strike="noStrike">
                          <a:solidFill>
                            <a:srgbClr val="000000"/>
                          </a:solidFill>
                          <a:effectLst/>
                        </a:rPr>
                        <a:t>3756.622</a:t>
                      </a:r>
                      <a:endParaRPr lang="en-US" sz="900" b="0" i="0" u="none" strike="noStrike">
                        <a:solidFill>
                          <a:srgbClr val="000000"/>
                        </a:solidFill>
                        <a:effectLst/>
                        <a:latin typeface="Calibri" panose="020F0502020204030204" pitchFamily="34" charset="0"/>
                      </a:endParaRPr>
                    </a:p>
                  </a:txBody>
                  <a:tcPr marL="5565" marR="5565" marT="5565" marB="0" anchor="b"/>
                </a:tc>
                <a:extLst>
                  <a:ext uri="{0D108BD9-81ED-4DB2-BD59-A6C34878D82A}">
                    <a16:rowId xmlns:a16="http://schemas.microsoft.com/office/drawing/2014/main" val="1661146613"/>
                  </a:ext>
                </a:extLst>
              </a:tr>
              <a:tr h="173788">
                <a:tc>
                  <a:txBody>
                    <a:bodyPr/>
                    <a:lstStyle/>
                    <a:p>
                      <a:pPr algn="r" fontAlgn="b"/>
                      <a:r>
                        <a:rPr lang="en-US" sz="900" b="0" u="none" strike="noStrike">
                          <a:solidFill>
                            <a:srgbClr val="000000"/>
                          </a:solidFill>
                          <a:effectLst/>
                        </a:rPr>
                        <a:t>46</a:t>
                      </a:r>
                      <a:endParaRPr lang="en-US" sz="900" b="0" i="0" u="none" strike="noStrike">
                        <a:solidFill>
                          <a:srgbClr val="000000"/>
                        </a:solidFill>
                        <a:effectLst/>
                        <a:latin typeface="Calibri" panose="020F0502020204030204" pitchFamily="34" charset="0"/>
                      </a:endParaRPr>
                    </a:p>
                  </a:txBody>
                  <a:tcPr marL="5565" marR="5565" marT="5565" marB="0" anchor="b"/>
                </a:tc>
                <a:tc>
                  <a:txBody>
                    <a:bodyPr/>
                    <a:lstStyle/>
                    <a:p>
                      <a:pPr algn="l" fontAlgn="b"/>
                      <a:r>
                        <a:rPr lang="en-US" sz="900" b="0" u="none" strike="noStrike">
                          <a:solidFill>
                            <a:srgbClr val="000000"/>
                          </a:solidFill>
                          <a:effectLst/>
                        </a:rPr>
                        <a:t>female</a:t>
                      </a:r>
                      <a:endParaRPr lang="en-US" sz="900" b="0" i="0" u="none" strike="noStrike">
                        <a:solidFill>
                          <a:srgbClr val="000000"/>
                        </a:solidFill>
                        <a:effectLst/>
                        <a:latin typeface="Calibri" panose="020F0502020204030204" pitchFamily="34" charset="0"/>
                      </a:endParaRPr>
                    </a:p>
                  </a:txBody>
                  <a:tcPr marL="5565" marR="5565" marT="5565" marB="0" anchor="b"/>
                </a:tc>
                <a:tc>
                  <a:txBody>
                    <a:bodyPr/>
                    <a:lstStyle/>
                    <a:p>
                      <a:pPr algn="r" fontAlgn="b"/>
                      <a:r>
                        <a:rPr lang="en-US" sz="900" b="0" u="none" strike="noStrike">
                          <a:solidFill>
                            <a:srgbClr val="000000"/>
                          </a:solidFill>
                          <a:effectLst/>
                        </a:rPr>
                        <a:t>33.44</a:t>
                      </a:r>
                      <a:endParaRPr lang="en-US" sz="900" b="0" i="0" u="none" strike="noStrike">
                        <a:solidFill>
                          <a:srgbClr val="000000"/>
                        </a:solidFill>
                        <a:effectLst/>
                        <a:latin typeface="Calibri" panose="020F0502020204030204" pitchFamily="34" charset="0"/>
                      </a:endParaRPr>
                    </a:p>
                  </a:txBody>
                  <a:tcPr marL="5565" marR="5565" marT="5565" marB="0" anchor="b"/>
                </a:tc>
                <a:tc>
                  <a:txBody>
                    <a:bodyPr/>
                    <a:lstStyle/>
                    <a:p>
                      <a:pPr algn="r" fontAlgn="b"/>
                      <a:r>
                        <a:rPr lang="en-US" sz="900" b="0" u="none" strike="noStrike">
                          <a:solidFill>
                            <a:srgbClr val="000000"/>
                          </a:solidFill>
                          <a:effectLst/>
                        </a:rPr>
                        <a:t>1</a:t>
                      </a:r>
                      <a:endParaRPr lang="en-US" sz="900" b="0" i="0" u="none" strike="noStrike">
                        <a:solidFill>
                          <a:srgbClr val="000000"/>
                        </a:solidFill>
                        <a:effectLst/>
                        <a:latin typeface="Calibri" panose="020F0502020204030204" pitchFamily="34" charset="0"/>
                      </a:endParaRPr>
                    </a:p>
                  </a:txBody>
                  <a:tcPr marL="5565" marR="5565" marT="5565" marB="0" anchor="b"/>
                </a:tc>
                <a:tc>
                  <a:txBody>
                    <a:bodyPr/>
                    <a:lstStyle/>
                    <a:p>
                      <a:pPr algn="l" fontAlgn="b"/>
                      <a:r>
                        <a:rPr lang="en-US" sz="900" b="0" u="none" strike="noStrike">
                          <a:solidFill>
                            <a:srgbClr val="000000"/>
                          </a:solidFill>
                          <a:effectLst/>
                        </a:rPr>
                        <a:t>no</a:t>
                      </a:r>
                      <a:endParaRPr lang="en-US" sz="900" b="0" i="0" u="none" strike="noStrike">
                        <a:solidFill>
                          <a:srgbClr val="000000"/>
                        </a:solidFill>
                        <a:effectLst/>
                        <a:latin typeface="Calibri" panose="020F0502020204030204" pitchFamily="34" charset="0"/>
                      </a:endParaRPr>
                    </a:p>
                  </a:txBody>
                  <a:tcPr marL="5565" marR="5565" marT="5565" marB="0" anchor="b"/>
                </a:tc>
                <a:tc>
                  <a:txBody>
                    <a:bodyPr/>
                    <a:lstStyle/>
                    <a:p>
                      <a:pPr algn="l" fontAlgn="b"/>
                      <a:r>
                        <a:rPr lang="en-US" sz="900" b="0" u="none" strike="noStrike">
                          <a:solidFill>
                            <a:srgbClr val="000000"/>
                          </a:solidFill>
                          <a:effectLst/>
                        </a:rPr>
                        <a:t>southeast</a:t>
                      </a:r>
                      <a:endParaRPr lang="en-US" sz="900" b="0" i="0" u="none" strike="noStrike">
                        <a:solidFill>
                          <a:srgbClr val="000000"/>
                        </a:solidFill>
                        <a:effectLst/>
                        <a:latin typeface="Calibri" panose="020F0502020204030204" pitchFamily="34" charset="0"/>
                      </a:endParaRPr>
                    </a:p>
                  </a:txBody>
                  <a:tcPr marL="5565" marR="5565" marT="5565" marB="0" anchor="b"/>
                </a:tc>
                <a:tc>
                  <a:txBody>
                    <a:bodyPr/>
                    <a:lstStyle/>
                    <a:p>
                      <a:pPr algn="r" fontAlgn="b"/>
                      <a:r>
                        <a:rPr lang="en-US" sz="900" b="0" u="none" strike="noStrike">
                          <a:solidFill>
                            <a:srgbClr val="000000"/>
                          </a:solidFill>
                          <a:effectLst/>
                        </a:rPr>
                        <a:t>8240.59</a:t>
                      </a:r>
                      <a:endParaRPr lang="en-US" sz="900" b="0" i="0" u="none" strike="noStrike">
                        <a:solidFill>
                          <a:srgbClr val="000000"/>
                        </a:solidFill>
                        <a:effectLst/>
                        <a:latin typeface="Calibri" panose="020F0502020204030204" pitchFamily="34" charset="0"/>
                      </a:endParaRPr>
                    </a:p>
                  </a:txBody>
                  <a:tcPr marL="5565" marR="5565" marT="5565" marB="0" anchor="b"/>
                </a:tc>
                <a:extLst>
                  <a:ext uri="{0D108BD9-81ED-4DB2-BD59-A6C34878D82A}">
                    <a16:rowId xmlns:a16="http://schemas.microsoft.com/office/drawing/2014/main" val="1543820865"/>
                  </a:ext>
                </a:extLst>
              </a:tr>
              <a:tr h="173788">
                <a:tc>
                  <a:txBody>
                    <a:bodyPr/>
                    <a:lstStyle/>
                    <a:p>
                      <a:pPr algn="r" fontAlgn="b"/>
                      <a:r>
                        <a:rPr lang="en-US" sz="900" b="0" u="none" strike="noStrike">
                          <a:solidFill>
                            <a:srgbClr val="000000"/>
                          </a:solidFill>
                          <a:effectLst/>
                        </a:rPr>
                        <a:t>37</a:t>
                      </a:r>
                      <a:endParaRPr lang="en-US" sz="900" b="0" i="0" u="none" strike="noStrike">
                        <a:solidFill>
                          <a:srgbClr val="000000"/>
                        </a:solidFill>
                        <a:effectLst/>
                        <a:latin typeface="Calibri" panose="020F0502020204030204" pitchFamily="34" charset="0"/>
                      </a:endParaRPr>
                    </a:p>
                  </a:txBody>
                  <a:tcPr marL="5565" marR="5565" marT="5565" marB="0" anchor="b"/>
                </a:tc>
                <a:tc>
                  <a:txBody>
                    <a:bodyPr/>
                    <a:lstStyle/>
                    <a:p>
                      <a:pPr algn="l" fontAlgn="b"/>
                      <a:r>
                        <a:rPr lang="en-US" sz="900" b="0" u="none" strike="noStrike">
                          <a:solidFill>
                            <a:srgbClr val="000000"/>
                          </a:solidFill>
                          <a:effectLst/>
                        </a:rPr>
                        <a:t>female</a:t>
                      </a:r>
                      <a:endParaRPr lang="en-US" sz="900" b="0" i="0" u="none" strike="noStrike">
                        <a:solidFill>
                          <a:srgbClr val="000000"/>
                        </a:solidFill>
                        <a:effectLst/>
                        <a:latin typeface="Calibri" panose="020F0502020204030204" pitchFamily="34" charset="0"/>
                      </a:endParaRPr>
                    </a:p>
                  </a:txBody>
                  <a:tcPr marL="5565" marR="5565" marT="5565" marB="0" anchor="b"/>
                </a:tc>
                <a:tc>
                  <a:txBody>
                    <a:bodyPr/>
                    <a:lstStyle/>
                    <a:p>
                      <a:pPr algn="r" fontAlgn="b"/>
                      <a:r>
                        <a:rPr lang="en-US" sz="900" b="0" u="none" strike="noStrike">
                          <a:solidFill>
                            <a:srgbClr val="000000"/>
                          </a:solidFill>
                          <a:effectLst/>
                        </a:rPr>
                        <a:t>27.74</a:t>
                      </a:r>
                      <a:endParaRPr lang="en-US" sz="900" b="0" i="0" u="none" strike="noStrike">
                        <a:solidFill>
                          <a:srgbClr val="000000"/>
                        </a:solidFill>
                        <a:effectLst/>
                        <a:latin typeface="Calibri" panose="020F0502020204030204" pitchFamily="34" charset="0"/>
                      </a:endParaRPr>
                    </a:p>
                  </a:txBody>
                  <a:tcPr marL="5565" marR="5565" marT="5565" marB="0" anchor="b"/>
                </a:tc>
                <a:tc>
                  <a:txBody>
                    <a:bodyPr/>
                    <a:lstStyle/>
                    <a:p>
                      <a:pPr algn="r" fontAlgn="b"/>
                      <a:r>
                        <a:rPr lang="en-US" sz="900" b="0" u="none" strike="noStrike">
                          <a:solidFill>
                            <a:srgbClr val="000000"/>
                          </a:solidFill>
                          <a:effectLst/>
                        </a:rPr>
                        <a:t>3</a:t>
                      </a:r>
                      <a:endParaRPr lang="en-US" sz="900" b="0" i="0" u="none" strike="noStrike">
                        <a:solidFill>
                          <a:srgbClr val="000000"/>
                        </a:solidFill>
                        <a:effectLst/>
                        <a:latin typeface="Calibri" panose="020F0502020204030204" pitchFamily="34" charset="0"/>
                      </a:endParaRPr>
                    </a:p>
                  </a:txBody>
                  <a:tcPr marL="5565" marR="5565" marT="5565" marB="0" anchor="b"/>
                </a:tc>
                <a:tc>
                  <a:txBody>
                    <a:bodyPr/>
                    <a:lstStyle/>
                    <a:p>
                      <a:pPr algn="l" fontAlgn="b"/>
                      <a:r>
                        <a:rPr lang="en-US" sz="900" b="0" u="none" strike="noStrike">
                          <a:solidFill>
                            <a:srgbClr val="000000"/>
                          </a:solidFill>
                          <a:effectLst/>
                        </a:rPr>
                        <a:t>no</a:t>
                      </a:r>
                      <a:endParaRPr lang="en-US" sz="900" b="0" i="0" u="none" strike="noStrike">
                        <a:solidFill>
                          <a:srgbClr val="000000"/>
                        </a:solidFill>
                        <a:effectLst/>
                        <a:latin typeface="Calibri" panose="020F0502020204030204" pitchFamily="34" charset="0"/>
                      </a:endParaRPr>
                    </a:p>
                  </a:txBody>
                  <a:tcPr marL="5565" marR="5565" marT="5565" marB="0" anchor="b"/>
                </a:tc>
                <a:tc>
                  <a:txBody>
                    <a:bodyPr/>
                    <a:lstStyle/>
                    <a:p>
                      <a:pPr algn="l" fontAlgn="b"/>
                      <a:r>
                        <a:rPr lang="en-US" sz="900" b="0" u="none" strike="noStrike">
                          <a:solidFill>
                            <a:srgbClr val="000000"/>
                          </a:solidFill>
                          <a:effectLst/>
                        </a:rPr>
                        <a:t>northwest</a:t>
                      </a:r>
                      <a:endParaRPr lang="en-US" sz="900" b="0" i="0" u="none" strike="noStrike">
                        <a:solidFill>
                          <a:srgbClr val="000000"/>
                        </a:solidFill>
                        <a:effectLst/>
                        <a:latin typeface="Calibri" panose="020F0502020204030204" pitchFamily="34" charset="0"/>
                      </a:endParaRPr>
                    </a:p>
                  </a:txBody>
                  <a:tcPr marL="5565" marR="5565" marT="5565" marB="0" anchor="b"/>
                </a:tc>
                <a:tc>
                  <a:txBody>
                    <a:bodyPr/>
                    <a:lstStyle/>
                    <a:p>
                      <a:pPr algn="r" fontAlgn="b"/>
                      <a:r>
                        <a:rPr lang="en-US" sz="900" b="0" u="none" strike="noStrike">
                          <a:solidFill>
                            <a:srgbClr val="000000"/>
                          </a:solidFill>
                          <a:effectLst/>
                        </a:rPr>
                        <a:t>7281.506</a:t>
                      </a:r>
                      <a:endParaRPr lang="en-US" sz="900" b="0" i="0" u="none" strike="noStrike">
                        <a:solidFill>
                          <a:srgbClr val="000000"/>
                        </a:solidFill>
                        <a:effectLst/>
                        <a:latin typeface="Calibri" panose="020F0502020204030204" pitchFamily="34" charset="0"/>
                      </a:endParaRPr>
                    </a:p>
                  </a:txBody>
                  <a:tcPr marL="5565" marR="5565" marT="5565" marB="0" anchor="b"/>
                </a:tc>
                <a:extLst>
                  <a:ext uri="{0D108BD9-81ED-4DB2-BD59-A6C34878D82A}">
                    <a16:rowId xmlns:a16="http://schemas.microsoft.com/office/drawing/2014/main" val="520942892"/>
                  </a:ext>
                </a:extLst>
              </a:tr>
              <a:tr h="173788">
                <a:tc>
                  <a:txBody>
                    <a:bodyPr/>
                    <a:lstStyle/>
                    <a:p>
                      <a:pPr algn="r" fontAlgn="b"/>
                      <a:r>
                        <a:rPr lang="en-US" sz="900" b="0" u="none" strike="noStrike">
                          <a:solidFill>
                            <a:srgbClr val="000000"/>
                          </a:solidFill>
                          <a:effectLst/>
                        </a:rPr>
                        <a:t>37</a:t>
                      </a:r>
                      <a:endParaRPr lang="en-US" sz="900" b="0" i="0" u="none" strike="noStrike">
                        <a:solidFill>
                          <a:srgbClr val="000000"/>
                        </a:solidFill>
                        <a:effectLst/>
                        <a:latin typeface="Calibri" panose="020F0502020204030204" pitchFamily="34" charset="0"/>
                      </a:endParaRPr>
                    </a:p>
                  </a:txBody>
                  <a:tcPr marL="5565" marR="5565" marT="5565" marB="0" anchor="b"/>
                </a:tc>
                <a:tc>
                  <a:txBody>
                    <a:bodyPr/>
                    <a:lstStyle/>
                    <a:p>
                      <a:pPr algn="l" fontAlgn="b"/>
                      <a:r>
                        <a:rPr lang="en-US" sz="900" b="0" u="none" strike="noStrike">
                          <a:solidFill>
                            <a:srgbClr val="000000"/>
                          </a:solidFill>
                          <a:effectLst/>
                        </a:rPr>
                        <a:t>male</a:t>
                      </a:r>
                      <a:endParaRPr lang="en-US" sz="900" b="0" i="0" u="none" strike="noStrike">
                        <a:solidFill>
                          <a:srgbClr val="000000"/>
                        </a:solidFill>
                        <a:effectLst/>
                        <a:latin typeface="Calibri" panose="020F0502020204030204" pitchFamily="34" charset="0"/>
                      </a:endParaRPr>
                    </a:p>
                  </a:txBody>
                  <a:tcPr marL="5565" marR="5565" marT="5565" marB="0" anchor="b"/>
                </a:tc>
                <a:tc>
                  <a:txBody>
                    <a:bodyPr/>
                    <a:lstStyle/>
                    <a:p>
                      <a:pPr algn="r" fontAlgn="b"/>
                      <a:r>
                        <a:rPr lang="en-US" sz="900" b="0" u="none" strike="noStrike">
                          <a:solidFill>
                            <a:srgbClr val="000000"/>
                          </a:solidFill>
                          <a:effectLst/>
                        </a:rPr>
                        <a:t>29.83</a:t>
                      </a:r>
                      <a:endParaRPr lang="en-US" sz="900" b="0" i="0" u="none" strike="noStrike">
                        <a:solidFill>
                          <a:srgbClr val="000000"/>
                        </a:solidFill>
                        <a:effectLst/>
                        <a:latin typeface="Calibri" panose="020F0502020204030204" pitchFamily="34" charset="0"/>
                      </a:endParaRPr>
                    </a:p>
                  </a:txBody>
                  <a:tcPr marL="5565" marR="5565" marT="5565" marB="0" anchor="b"/>
                </a:tc>
                <a:tc>
                  <a:txBody>
                    <a:bodyPr/>
                    <a:lstStyle/>
                    <a:p>
                      <a:pPr algn="r" fontAlgn="b"/>
                      <a:r>
                        <a:rPr lang="en-US" sz="900" b="0" u="none" strike="noStrike">
                          <a:solidFill>
                            <a:srgbClr val="000000"/>
                          </a:solidFill>
                          <a:effectLst/>
                        </a:rPr>
                        <a:t>2</a:t>
                      </a:r>
                      <a:endParaRPr lang="en-US" sz="900" b="0" i="0" u="none" strike="noStrike">
                        <a:solidFill>
                          <a:srgbClr val="000000"/>
                        </a:solidFill>
                        <a:effectLst/>
                        <a:latin typeface="Calibri" panose="020F0502020204030204" pitchFamily="34" charset="0"/>
                      </a:endParaRPr>
                    </a:p>
                  </a:txBody>
                  <a:tcPr marL="5565" marR="5565" marT="5565" marB="0" anchor="b"/>
                </a:tc>
                <a:tc>
                  <a:txBody>
                    <a:bodyPr/>
                    <a:lstStyle/>
                    <a:p>
                      <a:pPr algn="l" fontAlgn="b"/>
                      <a:r>
                        <a:rPr lang="en-US" sz="900" b="0" u="none" strike="noStrike">
                          <a:solidFill>
                            <a:srgbClr val="000000"/>
                          </a:solidFill>
                          <a:effectLst/>
                        </a:rPr>
                        <a:t>no</a:t>
                      </a:r>
                      <a:endParaRPr lang="en-US" sz="900" b="0" i="0" u="none" strike="noStrike">
                        <a:solidFill>
                          <a:srgbClr val="000000"/>
                        </a:solidFill>
                        <a:effectLst/>
                        <a:latin typeface="Calibri" panose="020F0502020204030204" pitchFamily="34" charset="0"/>
                      </a:endParaRPr>
                    </a:p>
                  </a:txBody>
                  <a:tcPr marL="5565" marR="5565" marT="5565" marB="0" anchor="b"/>
                </a:tc>
                <a:tc>
                  <a:txBody>
                    <a:bodyPr/>
                    <a:lstStyle/>
                    <a:p>
                      <a:pPr algn="l" fontAlgn="b"/>
                      <a:r>
                        <a:rPr lang="en-US" sz="900" b="0" u="none" strike="noStrike">
                          <a:solidFill>
                            <a:srgbClr val="000000"/>
                          </a:solidFill>
                          <a:effectLst/>
                        </a:rPr>
                        <a:t>northeast</a:t>
                      </a:r>
                      <a:endParaRPr lang="en-US" sz="900" b="0" i="0" u="none" strike="noStrike">
                        <a:solidFill>
                          <a:srgbClr val="000000"/>
                        </a:solidFill>
                        <a:effectLst/>
                        <a:latin typeface="Calibri" panose="020F0502020204030204" pitchFamily="34" charset="0"/>
                      </a:endParaRPr>
                    </a:p>
                  </a:txBody>
                  <a:tcPr marL="5565" marR="5565" marT="5565" marB="0" anchor="b"/>
                </a:tc>
                <a:tc>
                  <a:txBody>
                    <a:bodyPr/>
                    <a:lstStyle/>
                    <a:p>
                      <a:pPr algn="r" fontAlgn="b"/>
                      <a:r>
                        <a:rPr lang="en-US" sz="900" b="0" u="none" strike="noStrike">
                          <a:solidFill>
                            <a:srgbClr val="000000"/>
                          </a:solidFill>
                          <a:effectLst/>
                        </a:rPr>
                        <a:t>6406.411</a:t>
                      </a:r>
                      <a:endParaRPr lang="en-US" sz="900" b="0" i="0" u="none" strike="noStrike">
                        <a:solidFill>
                          <a:srgbClr val="000000"/>
                        </a:solidFill>
                        <a:effectLst/>
                        <a:latin typeface="Calibri" panose="020F0502020204030204" pitchFamily="34" charset="0"/>
                      </a:endParaRPr>
                    </a:p>
                  </a:txBody>
                  <a:tcPr marL="5565" marR="5565" marT="5565" marB="0" anchor="b"/>
                </a:tc>
                <a:extLst>
                  <a:ext uri="{0D108BD9-81ED-4DB2-BD59-A6C34878D82A}">
                    <a16:rowId xmlns:a16="http://schemas.microsoft.com/office/drawing/2014/main" val="1921332933"/>
                  </a:ext>
                </a:extLst>
              </a:tr>
              <a:tr h="173788">
                <a:tc>
                  <a:txBody>
                    <a:bodyPr/>
                    <a:lstStyle/>
                    <a:p>
                      <a:pPr algn="r" fontAlgn="b"/>
                      <a:r>
                        <a:rPr lang="en-US" sz="900" b="0" u="none" strike="noStrike">
                          <a:solidFill>
                            <a:srgbClr val="000000"/>
                          </a:solidFill>
                          <a:effectLst/>
                        </a:rPr>
                        <a:t>60</a:t>
                      </a:r>
                      <a:endParaRPr lang="en-US" sz="900" b="0" i="0" u="none" strike="noStrike">
                        <a:solidFill>
                          <a:srgbClr val="000000"/>
                        </a:solidFill>
                        <a:effectLst/>
                        <a:latin typeface="Calibri" panose="020F0502020204030204" pitchFamily="34" charset="0"/>
                      </a:endParaRPr>
                    </a:p>
                  </a:txBody>
                  <a:tcPr marL="5565" marR="5565" marT="5565" marB="0" anchor="b"/>
                </a:tc>
                <a:tc>
                  <a:txBody>
                    <a:bodyPr/>
                    <a:lstStyle/>
                    <a:p>
                      <a:pPr algn="l" fontAlgn="b"/>
                      <a:r>
                        <a:rPr lang="en-US" sz="900" b="0" u="none" strike="noStrike">
                          <a:solidFill>
                            <a:srgbClr val="000000"/>
                          </a:solidFill>
                          <a:effectLst/>
                        </a:rPr>
                        <a:t>female</a:t>
                      </a:r>
                      <a:endParaRPr lang="en-US" sz="900" b="0" i="0" u="none" strike="noStrike">
                        <a:solidFill>
                          <a:srgbClr val="000000"/>
                        </a:solidFill>
                        <a:effectLst/>
                        <a:latin typeface="Calibri" panose="020F0502020204030204" pitchFamily="34" charset="0"/>
                      </a:endParaRPr>
                    </a:p>
                  </a:txBody>
                  <a:tcPr marL="5565" marR="5565" marT="5565" marB="0" anchor="b"/>
                </a:tc>
                <a:tc>
                  <a:txBody>
                    <a:bodyPr/>
                    <a:lstStyle/>
                    <a:p>
                      <a:pPr algn="r" fontAlgn="b"/>
                      <a:r>
                        <a:rPr lang="en-US" sz="900" b="0" u="none" strike="noStrike">
                          <a:solidFill>
                            <a:srgbClr val="000000"/>
                          </a:solidFill>
                          <a:effectLst/>
                        </a:rPr>
                        <a:t>25.84</a:t>
                      </a:r>
                      <a:endParaRPr lang="en-US" sz="900" b="0" i="0" u="none" strike="noStrike">
                        <a:solidFill>
                          <a:srgbClr val="000000"/>
                        </a:solidFill>
                        <a:effectLst/>
                        <a:latin typeface="Calibri" panose="020F0502020204030204" pitchFamily="34" charset="0"/>
                      </a:endParaRPr>
                    </a:p>
                  </a:txBody>
                  <a:tcPr marL="5565" marR="5565" marT="5565" marB="0" anchor="b"/>
                </a:tc>
                <a:tc>
                  <a:txBody>
                    <a:bodyPr/>
                    <a:lstStyle/>
                    <a:p>
                      <a:pPr algn="r" fontAlgn="b"/>
                      <a:r>
                        <a:rPr lang="en-US" sz="900" b="0" u="none" strike="noStrike">
                          <a:solidFill>
                            <a:srgbClr val="000000"/>
                          </a:solidFill>
                          <a:effectLst/>
                        </a:rPr>
                        <a:t>0</a:t>
                      </a:r>
                      <a:endParaRPr lang="en-US" sz="900" b="0" i="0" u="none" strike="noStrike">
                        <a:solidFill>
                          <a:srgbClr val="000000"/>
                        </a:solidFill>
                        <a:effectLst/>
                        <a:latin typeface="Calibri" panose="020F0502020204030204" pitchFamily="34" charset="0"/>
                      </a:endParaRPr>
                    </a:p>
                  </a:txBody>
                  <a:tcPr marL="5565" marR="5565" marT="5565" marB="0" anchor="b"/>
                </a:tc>
                <a:tc>
                  <a:txBody>
                    <a:bodyPr/>
                    <a:lstStyle/>
                    <a:p>
                      <a:pPr algn="l" fontAlgn="b"/>
                      <a:r>
                        <a:rPr lang="en-US" sz="900" b="0" u="none" strike="noStrike">
                          <a:solidFill>
                            <a:srgbClr val="000000"/>
                          </a:solidFill>
                          <a:effectLst/>
                        </a:rPr>
                        <a:t>no</a:t>
                      </a:r>
                      <a:endParaRPr lang="en-US" sz="900" b="0" i="0" u="none" strike="noStrike">
                        <a:solidFill>
                          <a:srgbClr val="000000"/>
                        </a:solidFill>
                        <a:effectLst/>
                        <a:latin typeface="Calibri" panose="020F0502020204030204" pitchFamily="34" charset="0"/>
                      </a:endParaRPr>
                    </a:p>
                  </a:txBody>
                  <a:tcPr marL="5565" marR="5565" marT="5565" marB="0" anchor="b"/>
                </a:tc>
                <a:tc>
                  <a:txBody>
                    <a:bodyPr/>
                    <a:lstStyle/>
                    <a:p>
                      <a:pPr algn="l" fontAlgn="b"/>
                      <a:r>
                        <a:rPr lang="en-US" sz="900" b="0" u="none" strike="noStrike">
                          <a:solidFill>
                            <a:srgbClr val="000000"/>
                          </a:solidFill>
                          <a:effectLst/>
                        </a:rPr>
                        <a:t>northwest</a:t>
                      </a:r>
                      <a:endParaRPr lang="en-US" sz="900" b="0" i="0" u="none" strike="noStrike">
                        <a:solidFill>
                          <a:srgbClr val="000000"/>
                        </a:solidFill>
                        <a:effectLst/>
                        <a:latin typeface="Calibri" panose="020F0502020204030204" pitchFamily="34" charset="0"/>
                      </a:endParaRPr>
                    </a:p>
                  </a:txBody>
                  <a:tcPr marL="5565" marR="5565" marT="5565" marB="0" anchor="b"/>
                </a:tc>
                <a:tc>
                  <a:txBody>
                    <a:bodyPr/>
                    <a:lstStyle/>
                    <a:p>
                      <a:pPr algn="r" fontAlgn="b"/>
                      <a:r>
                        <a:rPr lang="en-US" sz="900" b="0" u="none" strike="noStrike">
                          <a:solidFill>
                            <a:srgbClr val="000000"/>
                          </a:solidFill>
                          <a:effectLst/>
                        </a:rPr>
                        <a:t>28923.14</a:t>
                      </a:r>
                      <a:endParaRPr lang="en-US" sz="900" b="0" i="0" u="none" strike="noStrike">
                        <a:solidFill>
                          <a:srgbClr val="000000"/>
                        </a:solidFill>
                        <a:effectLst/>
                        <a:latin typeface="Calibri" panose="020F0502020204030204" pitchFamily="34" charset="0"/>
                      </a:endParaRPr>
                    </a:p>
                  </a:txBody>
                  <a:tcPr marL="5565" marR="5565" marT="5565" marB="0" anchor="b"/>
                </a:tc>
                <a:extLst>
                  <a:ext uri="{0D108BD9-81ED-4DB2-BD59-A6C34878D82A}">
                    <a16:rowId xmlns:a16="http://schemas.microsoft.com/office/drawing/2014/main" val="1608812356"/>
                  </a:ext>
                </a:extLst>
              </a:tr>
              <a:tr h="173788">
                <a:tc>
                  <a:txBody>
                    <a:bodyPr/>
                    <a:lstStyle/>
                    <a:p>
                      <a:pPr algn="r" fontAlgn="b"/>
                      <a:r>
                        <a:rPr lang="en-US" sz="900" b="0" u="none" strike="noStrike">
                          <a:solidFill>
                            <a:srgbClr val="000000"/>
                          </a:solidFill>
                          <a:effectLst/>
                        </a:rPr>
                        <a:t>25</a:t>
                      </a:r>
                      <a:endParaRPr lang="en-US" sz="900" b="0" i="0" u="none" strike="noStrike">
                        <a:solidFill>
                          <a:srgbClr val="000000"/>
                        </a:solidFill>
                        <a:effectLst/>
                        <a:latin typeface="Calibri" panose="020F0502020204030204" pitchFamily="34" charset="0"/>
                      </a:endParaRPr>
                    </a:p>
                  </a:txBody>
                  <a:tcPr marL="5565" marR="5565" marT="5565" marB="0" anchor="b"/>
                </a:tc>
                <a:tc>
                  <a:txBody>
                    <a:bodyPr/>
                    <a:lstStyle/>
                    <a:p>
                      <a:pPr algn="l" fontAlgn="b"/>
                      <a:r>
                        <a:rPr lang="en-US" sz="900" b="0" u="none" strike="noStrike">
                          <a:solidFill>
                            <a:srgbClr val="000000"/>
                          </a:solidFill>
                          <a:effectLst/>
                        </a:rPr>
                        <a:t>male</a:t>
                      </a:r>
                      <a:endParaRPr lang="en-US" sz="900" b="0" i="0" u="none" strike="noStrike">
                        <a:solidFill>
                          <a:srgbClr val="000000"/>
                        </a:solidFill>
                        <a:effectLst/>
                        <a:latin typeface="Calibri" panose="020F0502020204030204" pitchFamily="34" charset="0"/>
                      </a:endParaRPr>
                    </a:p>
                  </a:txBody>
                  <a:tcPr marL="5565" marR="5565" marT="5565" marB="0" anchor="b"/>
                </a:tc>
                <a:tc>
                  <a:txBody>
                    <a:bodyPr/>
                    <a:lstStyle/>
                    <a:p>
                      <a:pPr algn="r" fontAlgn="b"/>
                      <a:r>
                        <a:rPr lang="en-US" sz="900" b="0" u="none" strike="noStrike">
                          <a:solidFill>
                            <a:srgbClr val="000000"/>
                          </a:solidFill>
                          <a:effectLst/>
                        </a:rPr>
                        <a:t>26.22</a:t>
                      </a:r>
                      <a:endParaRPr lang="en-US" sz="900" b="0" i="0" u="none" strike="noStrike">
                        <a:solidFill>
                          <a:srgbClr val="000000"/>
                        </a:solidFill>
                        <a:effectLst/>
                        <a:latin typeface="Calibri" panose="020F0502020204030204" pitchFamily="34" charset="0"/>
                      </a:endParaRPr>
                    </a:p>
                  </a:txBody>
                  <a:tcPr marL="5565" marR="5565" marT="5565" marB="0" anchor="b"/>
                </a:tc>
                <a:tc>
                  <a:txBody>
                    <a:bodyPr/>
                    <a:lstStyle/>
                    <a:p>
                      <a:pPr algn="r" fontAlgn="b"/>
                      <a:r>
                        <a:rPr lang="en-US" sz="900" b="0" u="none" strike="noStrike">
                          <a:solidFill>
                            <a:srgbClr val="000000"/>
                          </a:solidFill>
                          <a:effectLst/>
                        </a:rPr>
                        <a:t>0</a:t>
                      </a:r>
                      <a:endParaRPr lang="en-US" sz="900" b="0" i="0" u="none" strike="noStrike">
                        <a:solidFill>
                          <a:srgbClr val="000000"/>
                        </a:solidFill>
                        <a:effectLst/>
                        <a:latin typeface="Calibri" panose="020F0502020204030204" pitchFamily="34" charset="0"/>
                      </a:endParaRPr>
                    </a:p>
                  </a:txBody>
                  <a:tcPr marL="5565" marR="5565" marT="5565" marB="0" anchor="b"/>
                </a:tc>
                <a:tc>
                  <a:txBody>
                    <a:bodyPr/>
                    <a:lstStyle/>
                    <a:p>
                      <a:pPr algn="l" fontAlgn="b"/>
                      <a:r>
                        <a:rPr lang="en-US" sz="900" b="0" u="none" strike="noStrike">
                          <a:solidFill>
                            <a:srgbClr val="000000"/>
                          </a:solidFill>
                          <a:effectLst/>
                        </a:rPr>
                        <a:t>no</a:t>
                      </a:r>
                      <a:endParaRPr lang="en-US" sz="900" b="0" i="0" u="none" strike="noStrike">
                        <a:solidFill>
                          <a:srgbClr val="000000"/>
                        </a:solidFill>
                        <a:effectLst/>
                        <a:latin typeface="Calibri" panose="020F0502020204030204" pitchFamily="34" charset="0"/>
                      </a:endParaRPr>
                    </a:p>
                  </a:txBody>
                  <a:tcPr marL="5565" marR="5565" marT="5565" marB="0" anchor="b"/>
                </a:tc>
                <a:tc>
                  <a:txBody>
                    <a:bodyPr/>
                    <a:lstStyle/>
                    <a:p>
                      <a:pPr algn="l" fontAlgn="b"/>
                      <a:r>
                        <a:rPr lang="en-US" sz="900" b="0" u="none" strike="noStrike">
                          <a:solidFill>
                            <a:srgbClr val="000000"/>
                          </a:solidFill>
                          <a:effectLst/>
                        </a:rPr>
                        <a:t>northeast</a:t>
                      </a:r>
                      <a:endParaRPr lang="en-US" sz="900" b="0" i="0" u="none" strike="noStrike">
                        <a:solidFill>
                          <a:srgbClr val="000000"/>
                        </a:solidFill>
                        <a:effectLst/>
                        <a:latin typeface="Calibri" panose="020F0502020204030204" pitchFamily="34" charset="0"/>
                      </a:endParaRPr>
                    </a:p>
                  </a:txBody>
                  <a:tcPr marL="5565" marR="5565" marT="5565" marB="0" anchor="b"/>
                </a:tc>
                <a:tc>
                  <a:txBody>
                    <a:bodyPr/>
                    <a:lstStyle/>
                    <a:p>
                      <a:pPr algn="r" fontAlgn="b"/>
                      <a:r>
                        <a:rPr lang="en-US" sz="900" b="0" u="none" strike="noStrike">
                          <a:solidFill>
                            <a:srgbClr val="000000"/>
                          </a:solidFill>
                          <a:effectLst/>
                        </a:rPr>
                        <a:t>2721.321</a:t>
                      </a:r>
                      <a:endParaRPr lang="en-US" sz="900" b="0" i="0" u="none" strike="noStrike">
                        <a:solidFill>
                          <a:srgbClr val="000000"/>
                        </a:solidFill>
                        <a:effectLst/>
                        <a:latin typeface="Calibri" panose="020F0502020204030204" pitchFamily="34" charset="0"/>
                      </a:endParaRPr>
                    </a:p>
                  </a:txBody>
                  <a:tcPr marL="5565" marR="5565" marT="5565" marB="0" anchor="b"/>
                </a:tc>
                <a:extLst>
                  <a:ext uri="{0D108BD9-81ED-4DB2-BD59-A6C34878D82A}">
                    <a16:rowId xmlns:a16="http://schemas.microsoft.com/office/drawing/2014/main" val="3839451699"/>
                  </a:ext>
                </a:extLst>
              </a:tr>
              <a:tr h="173788">
                <a:tc>
                  <a:txBody>
                    <a:bodyPr/>
                    <a:lstStyle/>
                    <a:p>
                      <a:pPr algn="r" fontAlgn="b"/>
                      <a:r>
                        <a:rPr lang="en-US" sz="900" b="0" u="none" strike="noStrike">
                          <a:solidFill>
                            <a:srgbClr val="000000"/>
                          </a:solidFill>
                          <a:effectLst/>
                        </a:rPr>
                        <a:t>62</a:t>
                      </a:r>
                      <a:endParaRPr lang="en-US" sz="900" b="0" i="0" u="none" strike="noStrike">
                        <a:solidFill>
                          <a:srgbClr val="000000"/>
                        </a:solidFill>
                        <a:effectLst/>
                        <a:latin typeface="Calibri" panose="020F0502020204030204" pitchFamily="34" charset="0"/>
                      </a:endParaRPr>
                    </a:p>
                  </a:txBody>
                  <a:tcPr marL="5565" marR="5565" marT="5565" marB="0" anchor="b"/>
                </a:tc>
                <a:tc>
                  <a:txBody>
                    <a:bodyPr/>
                    <a:lstStyle/>
                    <a:p>
                      <a:pPr algn="l" fontAlgn="b"/>
                      <a:r>
                        <a:rPr lang="en-US" sz="900" b="0" u="none" strike="noStrike">
                          <a:solidFill>
                            <a:srgbClr val="000000"/>
                          </a:solidFill>
                          <a:effectLst/>
                        </a:rPr>
                        <a:t>female</a:t>
                      </a:r>
                      <a:endParaRPr lang="en-US" sz="900" b="0" i="0" u="none" strike="noStrike">
                        <a:solidFill>
                          <a:srgbClr val="000000"/>
                        </a:solidFill>
                        <a:effectLst/>
                        <a:latin typeface="Calibri" panose="020F0502020204030204" pitchFamily="34" charset="0"/>
                      </a:endParaRPr>
                    </a:p>
                  </a:txBody>
                  <a:tcPr marL="5565" marR="5565" marT="5565" marB="0" anchor="b"/>
                </a:tc>
                <a:tc>
                  <a:txBody>
                    <a:bodyPr/>
                    <a:lstStyle/>
                    <a:p>
                      <a:pPr algn="r" fontAlgn="b"/>
                      <a:r>
                        <a:rPr lang="en-US" sz="900" b="0" u="none" strike="noStrike">
                          <a:solidFill>
                            <a:srgbClr val="000000"/>
                          </a:solidFill>
                          <a:effectLst/>
                        </a:rPr>
                        <a:t>26.29</a:t>
                      </a:r>
                      <a:endParaRPr lang="en-US" sz="900" b="0" i="0" u="none" strike="noStrike">
                        <a:solidFill>
                          <a:srgbClr val="000000"/>
                        </a:solidFill>
                        <a:effectLst/>
                        <a:latin typeface="Calibri" panose="020F0502020204030204" pitchFamily="34" charset="0"/>
                      </a:endParaRPr>
                    </a:p>
                  </a:txBody>
                  <a:tcPr marL="5565" marR="5565" marT="5565" marB="0" anchor="b"/>
                </a:tc>
                <a:tc>
                  <a:txBody>
                    <a:bodyPr/>
                    <a:lstStyle/>
                    <a:p>
                      <a:pPr algn="r" fontAlgn="b"/>
                      <a:r>
                        <a:rPr lang="en-US" sz="900" b="0" u="none" strike="noStrike">
                          <a:solidFill>
                            <a:srgbClr val="000000"/>
                          </a:solidFill>
                          <a:effectLst/>
                        </a:rPr>
                        <a:t>0</a:t>
                      </a:r>
                      <a:endParaRPr lang="en-US" sz="900" b="0" i="0" u="none" strike="noStrike">
                        <a:solidFill>
                          <a:srgbClr val="000000"/>
                        </a:solidFill>
                        <a:effectLst/>
                        <a:latin typeface="Calibri" panose="020F0502020204030204" pitchFamily="34" charset="0"/>
                      </a:endParaRPr>
                    </a:p>
                  </a:txBody>
                  <a:tcPr marL="5565" marR="5565" marT="5565" marB="0" anchor="b"/>
                </a:tc>
                <a:tc>
                  <a:txBody>
                    <a:bodyPr/>
                    <a:lstStyle/>
                    <a:p>
                      <a:pPr algn="l" fontAlgn="b"/>
                      <a:r>
                        <a:rPr lang="en-US" sz="900" b="0" u="none" strike="noStrike">
                          <a:solidFill>
                            <a:srgbClr val="000000"/>
                          </a:solidFill>
                          <a:effectLst/>
                        </a:rPr>
                        <a:t>yes</a:t>
                      </a:r>
                      <a:endParaRPr lang="en-US" sz="900" b="0" i="0" u="none" strike="noStrike">
                        <a:solidFill>
                          <a:srgbClr val="000000"/>
                        </a:solidFill>
                        <a:effectLst/>
                        <a:latin typeface="Calibri" panose="020F0502020204030204" pitchFamily="34" charset="0"/>
                      </a:endParaRPr>
                    </a:p>
                  </a:txBody>
                  <a:tcPr marL="5565" marR="5565" marT="5565" marB="0" anchor="b"/>
                </a:tc>
                <a:tc>
                  <a:txBody>
                    <a:bodyPr/>
                    <a:lstStyle/>
                    <a:p>
                      <a:pPr algn="l" fontAlgn="b"/>
                      <a:r>
                        <a:rPr lang="en-US" sz="900" b="0" u="none" strike="noStrike">
                          <a:solidFill>
                            <a:srgbClr val="000000"/>
                          </a:solidFill>
                          <a:effectLst/>
                        </a:rPr>
                        <a:t>southeast</a:t>
                      </a:r>
                      <a:endParaRPr lang="en-US" sz="900" b="0" i="0" u="none" strike="noStrike">
                        <a:solidFill>
                          <a:srgbClr val="000000"/>
                        </a:solidFill>
                        <a:effectLst/>
                        <a:latin typeface="Calibri" panose="020F0502020204030204" pitchFamily="34" charset="0"/>
                      </a:endParaRPr>
                    </a:p>
                  </a:txBody>
                  <a:tcPr marL="5565" marR="5565" marT="5565" marB="0" anchor="b"/>
                </a:tc>
                <a:tc>
                  <a:txBody>
                    <a:bodyPr/>
                    <a:lstStyle/>
                    <a:p>
                      <a:pPr algn="r" fontAlgn="b"/>
                      <a:r>
                        <a:rPr lang="en-US" sz="900" b="0" u="none" strike="noStrike">
                          <a:solidFill>
                            <a:srgbClr val="000000"/>
                          </a:solidFill>
                          <a:effectLst/>
                        </a:rPr>
                        <a:t>27808.73</a:t>
                      </a:r>
                      <a:endParaRPr lang="en-US" sz="900" b="0" i="0" u="none" strike="noStrike">
                        <a:solidFill>
                          <a:srgbClr val="000000"/>
                        </a:solidFill>
                        <a:effectLst/>
                        <a:latin typeface="Calibri" panose="020F0502020204030204" pitchFamily="34" charset="0"/>
                      </a:endParaRPr>
                    </a:p>
                  </a:txBody>
                  <a:tcPr marL="5565" marR="5565" marT="5565" marB="0" anchor="b"/>
                </a:tc>
                <a:extLst>
                  <a:ext uri="{0D108BD9-81ED-4DB2-BD59-A6C34878D82A}">
                    <a16:rowId xmlns:a16="http://schemas.microsoft.com/office/drawing/2014/main" val="2250591374"/>
                  </a:ext>
                </a:extLst>
              </a:tr>
              <a:tr h="173788">
                <a:tc>
                  <a:txBody>
                    <a:bodyPr/>
                    <a:lstStyle/>
                    <a:p>
                      <a:pPr algn="r" fontAlgn="b"/>
                      <a:r>
                        <a:rPr lang="en-US" sz="900" b="0" u="none" strike="noStrike">
                          <a:solidFill>
                            <a:srgbClr val="000000"/>
                          </a:solidFill>
                          <a:effectLst/>
                        </a:rPr>
                        <a:t>23</a:t>
                      </a:r>
                      <a:endParaRPr lang="en-US" sz="900" b="0" i="0" u="none" strike="noStrike">
                        <a:solidFill>
                          <a:srgbClr val="000000"/>
                        </a:solidFill>
                        <a:effectLst/>
                        <a:latin typeface="Calibri" panose="020F0502020204030204" pitchFamily="34" charset="0"/>
                      </a:endParaRPr>
                    </a:p>
                  </a:txBody>
                  <a:tcPr marL="5565" marR="5565" marT="5565" marB="0" anchor="b"/>
                </a:tc>
                <a:tc>
                  <a:txBody>
                    <a:bodyPr/>
                    <a:lstStyle/>
                    <a:p>
                      <a:pPr algn="l" fontAlgn="b"/>
                      <a:r>
                        <a:rPr lang="en-US" sz="900" b="0" u="none" strike="noStrike">
                          <a:solidFill>
                            <a:srgbClr val="000000"/>
                          </a:solidFill>
                          <a:effectLst/>
                        </a:rPr>
                        <a:t>male</a:t>
                      </a:r>
                      <a:endParaRPr lang="en-US" sz="900" b="0" i="0" u="none" strike="noStrike">
                        <a:solidFill>
                          <a:srgbClr val="000000"/>
                        </a:solidFill>
                        <a:effectLst/>
                        <a:latin typeface="Calibri" panose="020F0502020204030204" pitchFamily="34" charset="0"/>
                      </a:endParaRPr>
                    </a:p>
                  </a:txBody>
                  <a:tcPr marL="5565" marR="5565" marT="5565" marB="0" anchor="b"/>
                </a:tc>
                <a:tc>
                  <a:txBody>
                    <a:bodyPr/>
                    <a:lstStyle/>
                    <a:p>
                      <a:pPr algn="r" fontAlgn="b"/>
                      <a:r>
                        <a:rPr lang="en-US" sz="900" b="0" u="none" strike="noStrike">
                          <a:solidFill>
                            <a:srgbClr val="000000"/>
                          </a:solidFill>
                          <a:effectLst/>
                        </a:rPr>
                        <a:t>34.4</a:t>
                      </a:r>
                      <a:endParaRPr lang="en-US" sz="900" b="0" i="0" u="none" strike="noStrike">
                        <a:solidFill>
                          <a:srgbClr val="000000"/>
                        </a:solidFill>
                        <a:effectLst/>
                        <a:latin typeface="Calibri" panose="020F0502020204030204" pitchFamily="34" charset="0"/>
                      </a:endParaRPr>
                    </a:p>
                  </a:txBody>
                  <a:tcPr marL="5565" marR="5565" marT="5565" marB="0" anchor="b"/>
                </a:tc>
                <a:tc>
                  <a:txBody>
                    <a:bodyPr/>
                    <a:lstStyle/>
                    <a:p>
                      <a:pPr algn="r" fontAlgn="b"/>
                      <a:r>
                        <a:rPr lang="en-US" sz="900" b="0" u="none" strike="noStrike">
                          <a:solidFill>
                            <a:srgbClr val="000000"/>
                          </a:solidFill>
                          <a:effectLst/>
                        </a:rPr>
                        <a:t>0</a:t>
                      </a:r>
                      <a:endParaRPr lang="en-US" sz="900" b="0" i="0" u="none" strike="noStrike">
                        <a:solidFill>
                          <a:srgbClr val="000000"/>
                        </a:solidFill>
                        <a:effectLst/>
                        <a:latin typeface="Calibri" panose="020F0502020204030204" pitchFamily="34" charset="0"/>
                      </a:endParaRPr>
                    </a:p>
                  </a:txBody>
                  <a:tcPr marL="5565" marR="5565" marT="5565" marB="0" anchor="b"/>
                </a:tc>
                <a:tc>
                  <a:txBody>
                    <a:bodyPr/>
                    <a:lstStyle/>
                    <a:p>
                      <a:pPr algn="l" fontAlgn="b"/>
                      <a:r>
                        <a:rPr lang="en-US" sz="900" b="0" u="none" strike="noStrike">
                          <a:solidFill>
                            <a:srgbClr val="000000"/>
                          </a:solidFill>
                          <a:effectLst/>
                        </a:rPr>
                        <a:t>no</a:t>
                      </a:r>
                      <a:endParaRPr lang="en-US" sz="900" b="0" i="0" u="none" strike="noStrike">
                        <a:solidFill>
                          <a:srgbClr val="000000"/>
                        </a:solidFill>
                        <a:effectLst/>
                        <a:latin typeface="Calibri" panose="020F0502020204030204" pitchFamily="34" charset="0"/>
                      </a:endParaRPr>
                    </a:p>
                  </a:txBody>
                  <a:tcPr marL="5565" marR="5565" marT="5565" marB="0" anchor="b"/>
                </a:tc>
                <a:tc>
                  <a:txBody>
                    <a:bodyPr/>
                    <a:lstStyle/>
                    <a:p>
                      <a:pPr algn="l" fontAlgn="b"/>
                      <a:r>
                        <a:rPr lang="en-US" sz="900" b="0" u="none" strike="noStrike">
                          <a:solidFill>
                            <a:srgbClr val="000000"/>
                          </a:solidFill>
                          <a:effectLst/>
                        </a:rPr>
                        <a:t>southwest</a:t>
                      </a:r>
                      <a:endParaRPr lang="en-US" sz="900" b="0" i="0" u="none" strike="noStrike">
                        <a:solidFill>
                          <a:srgbClr val="000000"/>
                        </a:solidFill>
                        <a:effectLst/>
                        <a:latin typeface="Calibri" panose="020F0502020204030204" pitchFamily="34" charset="0"/>
                      </a:endParaRPr>
                    </a:p>
                  </a:txBody>
                  <a:tcPr marL="5565" marR="5565" marT="5565" marB="0" anchor="b"/>
                </a:tc>
                <a:tc>
                  <a:txBody>
                    <a:bodyPr/>
                    <a:lstStyle/>
                    <a:p>
                      <a:pPr algn="r" fontAlgn="b"/>
                      <a:r>
                        <a:rPr lang="en-US" sz="900" b="0" u="none" strike="noStrike">
                          <a:solidFill>
                            <a:srgbClr val="000000"/>
                          </a:solidFill>
                          <a:effectLst/>
                        </a:rPr>
                        <a:t>1826.843</a:t>
                      </a:r>
                      <a:endParaRPr lang="en-US" sz="900" b="0" i="0" u="none" strike="noStrike">
                        <a:solidFill>
                          <a:srgbClr val="000000"/>
                        </a:solidFill>
                        <a:effectLst/>
                        <a:latin typeface="Calibri" panose="020F0502020204030204" pitchFamily="34" charset="0"/>
                      </a:endParaRPr>
                    </a:p>
                  </a:txBody>
                  <a:tcPr marL="5565" marR="5565" marT="5565" marB="0" anchor="b"/>
                </a:tc>
                <a:extLst>
                  <a:ext uri="{0D108BD9-81ED-4DB2-BD59-A6C34878D82A}">
                    <a16:rowId xmlns:a16="http://schemas.microsoft.com/office/drawing/2014/main" val="3432974270"/>
                  </a:ext>
                </a:extLst>
              </a:tr>
              <a:tr h="173788">
                <a:tc>
                  <a:txBody>
                    <a:bodyPr/>
                    <a:lstStyle/>
                    <a:p>
                      <a:pPr algn="r" fontAlgn="b"/>
                      <a:r>
                        <a:rPr lang="en-US" sz="900" b="0" u="none" strike="noStrike">
                          <a:solidFill>
                            <a:srgbClr val="000000"/>
                          </a:solidFill>
                          <a:effectLst/>
                        </a:rPr>
                        <a:t>56</a:t>
                      </a:r>
                      <a:endParaRPr lang="en-US" sz="900" b="0" i="0" u="none" strike="noStrike">
                        <a:solidFill>
                          <a:srgbClr val="000000"/>
                        </a:solidFill>
                        <a:effectLst/>
                        <a:latin typeface="Calibri" panose="020F0502020204030204" pitchFamily="34" charset="0"/>
                      </a:endParaRPr>
                    </a:p>
                  </a:txBody>
                  <a:tcPr marL="5565" marR="5565" marT="5565" marB="0" anchor="b"/>
                </a:tc>
                <a:tc>
                  <a:txBody>
                    <a:bodyPr/>
                    <a:lstStyle/>
                    <a:p>
                      <a:pPr algn="l" fontAlgn="b"/>
                      <a:r>
                        <a:rPr lang="en-US" sz="900" b="0" u="none" strike="noStrike">
                          <a:solidFill>
                            <a:srgbClr val="000000"/>
                          </a:solidFill>
                          <a:effectLst/>
                        </a:rPr>
                        <a:t>female</a:t>
                      </a:r>
                      <a:endParaRPr lang="en-US" sz="900" b="0" i="0" u="none" strike="noStrike">
                        <a:solidFill>
                          <a:srgbClr val="000000"/>
                        </a:solidFill>
                        <a:effectLst/>
                        <a:latin typeface="Calibri" panose="020F0502020204030204" pitchFamily="34" charset="0"/>
                      </a:endParaRPr>
                    </a:p>
                  </a:txBody>
                  <a:tcPr marL="5565" marR="5565" marT="5565" marB="0" anchor="b"/>
                </a:tc>
                <a:tc>
                  <a:txBody>
                    <a:bodyPr/>
                    <a:lstStyle/>
                    <a:p>
                      <a:pPr algn="r" fontAlgn="b"/>
                      <a:r>
                        <a:rPr lang="en-US" sz="900" b="0" u="none" strike="noStrike">
                          <a:solidFill>
                            <a:srgbClr val="000000"/>
                          </a:solidFill>
                          <a:effectLst/>
                        </a:rPr>
                        <a:t>39.82</a:t>
                      </a:r>
                      <a:endParaRPr lang="en-US" sz="900" b="0" i="0" u="none" strike="noStrike">
                        <a:solidFill>
                          <a:srgbClr val="000000"/>
                        </a:solidFill>
                        <a:effectLst/>
                        <a:latin typeface="Calibri" panose="020F0502020204030204" pitchFamily="34" charset="0"/>
                      </a:endParaRPr>
                    </a:p>
                  </a:txBody>
                  <a:tcPr marL="5565" marR="5565" marT="5565" marB="0" anchor="b"/>
                </a:tc>
                <a:tc>
                  <a:txBody>
                    <a:bodyPr/>
                    <a:lstStyle/>
                    <a:p>
                      <a:pPr algn="r" fontAlgn="b"/>
                      <a:r>
                        <a:rPr lang="en-US" sz="900" b="0" u="none" strike="noStrike">
                          <a:solidFill>
                            <a:srgbClr val="000000"/>
                          </a:solidFill>
                          <a:effectLst/>
                        </a:rPr>
                        <a:t>0</a:t>
                      </a:r>
                      <a:endParaRPr lang="en-US" sz="900" b="0" i="0" u="none" strike="noStrike">
                        <a:solidFill>
                          <a:srgbClr val="000000"/>
                        </a:solidFill>
                        <a:effectLst/>
                        <a:latin typeface="Calibri" panose="020F0502020204030204" pitchFamily="34" charset="0"/>
                      </a:endParaRPr>
                    </a:p>
                  </a:txBody>
                  <a:tcPr marL="5565" marR="5565" marT="5565" marB="0" anchor="b"/>
                </a:tc>
                <a:tc>
                  <a:txBody>
                    <a:bodyPr/>
                    <a:lstStyle/>
                    <a:p>
                      <a:pPr algn="l" fontAlgn="b"/>
                      <a:r>
                        <a:rPr lang="en-US" sz="900" b="0" u="none" strike="noStrike">
                          <a:solidFill>
                            <a:srgbClr val="000000"/>
                          </a:solidFill>
                          <a:effectLst/>
                        </a:rPr>
                        <a:t>no</a:t>
                      </a:r>
                      <a:endParaRPr lang="en-US" sz="900" b="0" i="0" u="none" strike="noStrike">
                        <a:solidFill>
                          <a:srgbClr val="000000"/>
                        </a:solidFill>
                        <a:effectLst/>
                        <a:latin typeface="Calibri" panose="020F0502020204030204" pitchFamily="34" charset="0"/>
                      </a:endParaRPr>
                    </a:p>
                  </a:txBody>
                  <a:tcPr marL="5565" marR="5565" marT="5565" marB="0" anchor="b"/>
                </a:tc>
                <a:tc>
                  <a:txBody>
                    <a:bodyPr/>
                    <a:lstStyle/>
                    <a:p>
                      <a:pPr algn="l" fontAlgn="b"/>
                      <a:r>
                        <a:rPr lang="en-US" sz="900" b="0" u="none" strike="noStrike">
                          <a:solidFill>
                            <a:srgbClr val="000000"/>
                          </a:solidFill>
                          <a:effectLst/>
                        </a:rPr>
                        <a:t>southeast</a:t>
                      </a:r>
                      <a:endParaRPr lang="en-US" sz="900" b="0" i="0" u="none" strike="noStrike">
                        <a:solidFill>
                          <a:srgbClr val="000000"/>
                        </a:solidFill>
                        <a:effectLst/>
                        <a:latin typeface="Calibri" panose="020F0502020204030204" pitchFamily="34" charset="0"/>
                      </a:endParaRPr>
                    </a:p>
                  </a:txBody>
                  <a:tcPr marL="5565" marR="5565" marT="5565" marB="0" anchor="b"/>
                </a:tc>
                <a:tc>
                  <a:txBody>
                    <a:bodyPr/>
                    <a:lstStyle/>
                    <a:p>
                      <a:pPr algn="r" fontAlgn="b"/>
                      <a:r>
                        <a:rPr lang="en-US" sz="900" b="0" u="none" strike="noStrike">
                          <a:solidFill>
                            <a:srgbClr val="000000"/>
                          </a:solidFill>
                          <a:effectLst/>
                        </a:rPr>
                        <a:t>11090.72</a:t>
                      </a:r>
                      <a:endParaRPr lang="en-US" sz="900" b="0" i="0" u="none" strike="noStrike">
                        <a:solidFill>
                          <a:srgbClr val="000000"/>
                        </a:solidFill>
                        <a:effectLst/>
                        <a:latin typeface="Calibri" panose="020F0502020204030204" pitchFamily="34" charset="0"/>
                      </a:endParaRPr>
                    </a:p>
                  </a:txBody>
                  <a:tcPr marL="5565" marR="5565" marT="5565" marB="0" anchor="b"/>
                </a:tc>
                <a:extLst>
                  <a:ext uri="{0D108BD9-81ED-4DB2-BD59-A6C34878D82A}">
                    <a16:rowId xmlns:a16="http://schemas.microsoft.com/office/drawing/2014/main" val="310163147"/>
                  </a:ext>
                </a:extLst>
              </a:tr>
              <a:tr h="173788">
                <a:tc>
                  <a:txBody>
                    <a:bodyPr/>
                    <a:lstStyle/>
                    <a:p>
                      <a:pPr algn="r" fontAlgn="b"/>
                      <a:r>
                        <a:rPr lang="en-US" sz="900" b="0" u="none" strike="noStrike">
                          <a:solidFill>
                            <a:srgbClr val="000000"/>
                          </a:solidFill>
                          <a:effectLst/>
                        </a:rPr>
                        <a:t>27</a:t>
                      </a:r>
                      <a:endParaRPr lang="en-US" sz="900" b="0" i="0" u="none" strike="noStrike">
                        <a:solidFill>
                          <a:srgbClr val="000000"/>
                        </a:solidFill>
                        <a:effectLst/>
                        <a:latin typeface="Calibri" panose="020F0502020204030204" pitchFamily="34" charset="0"/>
                      </a:endParaRPr>
                    </a:p>
                  </a:txBody>
                  <a:tcPr marL="5565" marR="5565" marT="5565" marB="0" anchor="b"/>
                </a:tc>
                <a:tc>
                  <a:txBody>
                    <a:bodyPr/>
                    <a:lstStyle/>
                    <a:p>
                      <a:pPr algn="l" fontAlgn="b"/>
                      <a:r>
                        <a:rPr lang="en-US" sz="900" b="0" u="none" strike="noStrike">
                          <a:solidFill>
                            <a:srgbClr val="000000"/>
                          </a:solidFill>
                          <a:effectLst/>
                        </a:rPr>
                        <a:t>male</a:t>
                      </a:r>
                      <a:endParaRPr lang="en-US" sz="900" b="0" i="0" u="none" strike="noStrike">
                        <a:solidFill>
                          <a:srgbClr val="000000"/>
                        </a:solidFill>
                        <a:effectLst/>
                        <a:latin typeface="Calibri" panose="020F0502020204030204" pitchFamily="34" charset="0"/>
                      </a:endParaRPr>
                    </a:p>
                  </a:txBody>
                  <a:tcPr marL="5565" marR="5565" marT="5565" marB="0" anchor="b"/>
                </a:tc>
                <a:tc>
                  <a:txBody>
                    <a:bodyPr/>
                    <a:lstStyle/>
                    <a:p>
                      <a:pPr algn="r" fontAlgn="b"/>
                      <a:r>
                        <a:rPr lang="en-US" sz="900" b="0" u="none" strike="noStrike">
                          <a:solidFill>
                            <a:srgbClr val="000000"/>
                          </a:solidFill>
                          <a:effectLst/>
                        </a:rPr>
                        <a:t>42.13</a:t>
                      </a:r>
                      <a:endParaRPr lang="en-US" sz="900" b="0" i="0" u="none" strike="noStrike">
                        <a:solidFill>
                          <a:srgbClr val="000000"/>
                        </a:solidFill>
                        <a:effectLst/>
                        <a:latin typeface="Calibri" panose="020F0502020204030204" pitchFamily="34" charset="0"/>
                      </a:endParaRPr>
                    </a:p>
                  </a:txBody>
                  <a:tcPr marL="5565" marR="5565" marT="5565" marB="0" anchor="b"/>
                </a:tc>
                <a:tc>
                  <a:txBody>
                    <a:bodyPr/>
                    <a:lstStyle/>
                    <a:p>
                      <a:pPr algn="r" fontAlgn="b"/>
                      <a:r>
                        <a:rPr lang="en-US" sz="900" b="0" u="none" strike="noStrike">
                          <a:solidFill>
                            <a:srgbClr val="000000"/>
                          </a:solidFill>
                          <a:effectLst/>
                        </a:rPr>
                        <a:t>0</a:t>
                      </a:r>
                      <a:endParaRPr lang="en-US" sz="900" b="0" i="0" u="none" strike="noStrike">
                        <a:solidFill>
                          <a:srgbClr val="000000"/>
                        </a:solidFill>
                        <a:effectLst/>
                        <a:latin typeface="Calibri" panose="020F0502020204030204" pitchFamily="34" charset="0"/>
                      </a:endParaRPr>
                    </a:p>
                  </a:txBody>
                  <a:tcPr marL="5565" marR="5565" marT="5565" marB="0" anchor="b"/>
                </a:tc>
                <a:tc>
                  <a:txBody>
                    <a:bodyPr/>
                    <a:lstStyle/>
                    <a:p>
                      <a:pPr algn="l" fontAlgn="b"/>
                      <a:r>
                        <a:rPr lang="en-US" sz="900" b="0" u="none" strike="noStrike">
                          <a:solidFill>
                            <a:srgbClr val="000000"/>
                          </a:solidFill>
                          <a:effectLst/>
                        </a:rPr>
                        <a:t>yes</a:t>
                      </a:r>
                      <a:endParaRPr lang="en-US" sz="900" b="0" i="0" u="none" strike="noStrike">
                        <a:solidFill>
                          <a:srgbClr val="000000"/>
                        </a:solidFill>
                        <a:effectLst/>
                        <a:latin typeface="Calibri" panose="020F0502020204030204" pitchFamily="34" charset="0"/>
                      </a:endParaRPr>
                    </a:p>
                  </a:txBody>
                  <a:tcPr marL="5565" marR="5565" marT="5565" marB="0" anchor="b"/>
                </a:tc>
                <a:tc>
                  <a:txBody>
                    <a:bodyPr/>
                    <a:lstStyle/>
                    <a:p>
                      <a:pPr algn="l" fontAlgn="b"/>
                      <a:r>
                        <a:rPr lang="en-US" sz="900" b="0" u="none" strike="noStrike">
                          <a:solidFill>
                            <a:srgbClr val="000000"/>
                          </a:solidFill>
                          <a:effectLst/>
                        </a:rPr>
                        <a:t>southeast</a:t>
                      </a:r>
                      <a:endParaRPr lang="en-US" sz="900" b="0" i="0" u="none" strike="noStrike">
                        <a:solidFill>
                          <a:srgbClr val="000000"/>
                        </a:solidFill>
                        <a:effectLst/>
                        <a:latin typeface="Calibri" panose="020F0502020204030204" pitchFamily="34" charset="0"/>
                      </a:endParaRPr>
                    </a:p>
                  </a:txBody>
                  <a:tcPr marL="5565" marR="5565" marT="5565" marB="0" anchor="b"/>
                </a:tc>
                <a:tc>
                  <a:txBody>
                    <a:bodyPr/>
                    <a:lstStyle/>
                    <a:p>
                      <a:pPr algn="r" fontAlgn="b"/>
                      <a:r>
                        <a:rPr lang="en-US" sz="900" b="0" u="none" strike="noStrike">
                          <a:solidFill>
                            <a:srgbClr val="000000"/>
                          </a:solidFill>
                          <a:effectLst/>
                        </a:rPr>
                        <a:t>39611.76</a:t>
                      </a:r>
                      <a:endParaRPr lang="en-US" sz="900" b="0" i="0" u="none" strike="noStrike">
                        <a:solidFill>
                          <a:srgbClr val="000000"/>
                        </a:solidFill>
                        <a:effectLst/>
                        <a:latin typeface="Calibri" panose="020F0502020204030204" pitchFamily="34" charset="0"/>
                      </a:endParaRPr>
                    </a:p>
                  </a:txBody>
                  <a:tcPr marL="5565" marR="5565" marT="5565" marB="0" anchor="b"/>
                </a:tc>
                <a:extLst>
                  <a:ext uri="{0D108BD9-81ED-4DB2-BD59-A6C34878D82A}">
                    <a16:rowId xmlns:a16="http://schemas.microsoft.com/office/drawing/2014/main" val="3550841728"/>
                  </a:ext>
                </a:extLst>
              </a:tr>
              <a:tr h="173788">
                <a:tc>
                  <a:txBody>
                    <a:bodyPr/>
                    <a:lstStyle/>
                    <a:p>
                      <a:pPr algn="r" fontAlgn="b"/>
                      <a:r>
                        <a:rPr lang="en-US" sz="900" b="0" u="none" strike="noStrike">
                          <a:solidFill>
                            <a:srgbClr val="000000"/>
                          </a:solidFill>
                          <a:effectLst/>
                        </a:rPr>
                        <a:t>19</a:t>
                      </a:r>
                      <a:endParaRPr lang="en-US" sz="900" b="0" i="0" u="none" strike="noStrike">
                        <a:solidFill>
                          <a:srgbClr val="000000"/>
                        </a:solidFill>
                        <a:effectLst/>
                        <a:latin typeface="Calibri" panose="020F0502020204030204" pitchFamily="34" charset="0"/>
                      </a:endParaRPr>
                    </a:p>
                  </a:txBody>
                  <a:tcPr marL="5565" marR="5565" marT="5565" marB="0" anchor="b"/>
                </a:tc>
                <a:tc>
                  <a:txBody>
                    <a:bodyPr/>
                    <a:lstStyle/>
                    <a:p>
                      <a:pPr algn="l" fontAlgn="b"/>
                      <a:r>
                        <a:rPr lang="en-US" sz="900" b="0" u="none" strike="noStrike">
                          <a:solidFill>
                            <a:srgbClr val="000000"/>
                          </a:solidFill>
                          <a:effectLst/>
                        </a:rPr>
                        <a:t>male</a:t>
                      </a:r>
                      <a:endParaRPr lang="en-US" sz="900" b="0" i="0" u="none" strike="noStrike">
                        <a:solidFill>
                          <a:srgbClr val="000000"/>
                        </a:solidFill>
                        <a:effectLst/>
                        <a:latin typeface="Calibri" panose="020F0502020204030204" pitchFamily="34" charset="0"/>
                      </a:endParaRPr>
                    </a:p>
                  </a:txBody>
                  <a:tcPr marL="5565" marR="5565" marT="5565" marB="0" anchor="b"/>
                </a:tc>
                <a:tc>
                  <a:txBody>
                    <a:bodyPr/>
                    <a:lstStyle/>
                    <a:p>
                      <a:pPr algn="r" fontAlgn="b"/>
                      <a:r>
                        <a:rPr lang="en-US" sz="900" b="0" u="none" strike="noStrike">
                          <a:solidFill>
                            <a:srgbClr val="000000"/>
                          </a:solidFill>
                          <a:effectLst/>
                        </a:rPr>
                        <a:t>24.6</a:t>
                      </a:r>
                      <a:endParaRPr lang="en-US" sz="900" b="0" i="0" u="none" strike="noStrike">
                        <a:solidFill>
                          <a:srgbClr val="000000"/>
                        </a:solidFill>
                        <a:effectLst/>
                        <a:latin typeface="Calibri" panose="020F0502020204030204" pitchFamily="34" charset="0"/>
                      </a:endParaRPr>
                    </a:p>
                  </a:txBody>
                  <a:tcPr marL="5565" marR="5565" marT="5565" marB="0" anchor="b"/>
                </a:tc>
                <a:tc>
                  <a:txBody>
                    <a:bodyPr/>
                    <a:lstStyle/>
                    <a:p>
                      <a:pPr algn="r" fontAlgn="b"/>
                      <a:r>
                        <a:rPr lang="en-US" sz="900" b="0" u="none" strike="noStrike">
                          <a:solidFill>
                            <a:srgbClr val="000000"/>
                          </a:solidFill>
                          <a:effectLst/>
                        </a:rPr>
                        <a:t>1</a:t>
                      </a:r>
                      <a:endParaRPr lang="en-US" sz="900" b="0" i="0" u="none" strike="noStrike">
                        <a:solidFill>
                          <a:srgbClr val="000000"/>
                        </a:solidFill>
                        <a:effectLst/>
                        <a:latin typeface="Calibri" panose="020F0502020204030204" pitchFamily="34" charset="0"/>
                      </a:endParaRPr>
                    </a:p>
                  </a:txBody>
                  <a:tcPr marL="5565" marR="5565" marT="5565" marB="0" anchor="b"/>
                </a:tc>
                <a:tc>
                  <a:txBody>
                    <a:bodyPr/>
                    <a:lstStyle/>
                    <a:p>
                      <a:pPr algn="l" fontAlgn="b"/>
                      <a:r>
                        <a:rPr lang="en-US" sz="900" b="0" u="none" strike="noStrike">
                          <a:solidFill>
                            <a:srgbClr val="000000"/>
                          </a:solidFill>
                          <a:effectLst/>
                        </a:rPr>
                        <a:t>no</a:t>
                      </a:r>
                      <a:endParaRPr lang="en-US" sz="900" b="0" i="0" u="none" strike="noStrike">
                        <a:solidFill>
                          <a:srgbClr val="000000"/>
                        </a:solidFill>
                        <a:effectLst/>
                        <a:latin typeface="Calibri" panose="020F0502020204030204" pitchFamily="34" charset="0"/>
                      </a:endParaRPr>
                    </a:p>
                  </a:txBody>
                  <a:tcPr marL="5565" marR="5565" marT="5565" marB="0" anchor="b"/>
                </a:tc>
                <a:tc>
                  <a:txBody>
                    <a:bodyPr/>
                    <a:lstStyle/>
                    <a:p>
                      <a:pPr algn="l" fontAlgn="b"/>
                      <a:r>
                        <a:rPr lang="en-US" sz="900" b="0" u="none" strike="noStrike">
                          <a:solidFill>
                            <a:srgbClr val="000000"/>
                          </a:solidFill>
                          <a:effectLst/>
                        </a:rPr>
                        <a:t>southwest</a:t>
                      </a:r>
                      <a:endParaRPr lang="en-US" sz="900" b="0" i="0" u="none" strike="noStrike">
                        <a:solidFill>
                          <a:srgbClr val="000000"/>
                        </a:solidFill>
                        <a:effectLst/>
                        <a:latin typeface="Calibri" panose="020F0502020204030204" pitchFamily="34" charset="0"/>
                      </a:endParaRPr>
                    </a:p>
                  </a:txBody>
                  <a:tcPr marL="5565" marR="5565" marT="5565" marB="0" anchor="b"/>
                </a:tc>
                <a:tc>
                  <a:txBody>
                    <a:bodyPr/>
                    <a:lstStyle/>
                    <a:p>
                      <a:pPr algn="r" fontAlgn="b"/>
                      <a:r>
                        <a:rPr lang="en-US" sz="900" b="0" u="none" strike="noStrike">
                          <a:solidFill>
                            <a:srgbClr val="000000"/>
                          </a:solidFill>
                          <a:effectLst/>
                        </a:rPr>
                        <a:t>1837.237</a:t>
                      </a:r>
                      <a:endParaRPr lang="en-US" sz="900" b="0" i="0" u="none" strike="noStrike">
                        <a:solidFill>
                          <a:srgbClr val="000000"/>
                        </a:solidFill>
                        <a:effectLst/>
                        <a:latin typeface="Calibri" panose="020F0502020204030204" pitchFamily="34" charset="0"/>
                      </a:endParaRPr>
                    </a:p>
                  </a:txBody>
                  <a:tcPr marL="5565" marR="5565" marT="5565" marB="0" anchor="b"/>
                </a:tc>
                <a:extLst>
                  <a:ext uri="{0D108BD9-81ED-4DB2-BD59-A6C34878D82A}">
                    <a16:rowId xmlns:a16="http://schemas.microsoft.com/office/drawing/2014/main" val="1905646792"/>
                  </a:ext>
                </a:extLst>
              </a:tr>
              <a:tr h="173788">
                <a:tc>
                  <a:txBody>
                    <a:bodyPr/>
                    <a:lstStyle/>
                    <a:p>
                      <a:pPr algn="r" fontAlgn="b"/>
                      <a:r>
                        <a:rPr lang="en-US" sz="900" b="0" u="none" strike="noStrike">
                          <a:solidFill>
                            <a:srgbClr val="000000"/>
                          </a:solidFill>
                          <a:effectLst/>
                        </a:rPr>
                        <a:t>52</a:t>
                      </a:r>
                      <a:endParaRPr lang="en-US" sz="900" b="0" i="0" u="none" strike="noStrike">
                        <a:solidFill>
                          <a:srgbClr val="000000"/>
                        </a:solidFill>
                        <a:effectLst/>
                        <a:latin typeface="Calibri" panose="020F0502020204030204" pitchFamily="34" charset="0"/>
                      </a:endParaRPr>
                    </a:p>
                  </a:txBody>
                  <a:tcPr marL="5565" marR="5565" marT="5565" marB="0" anchor="b"/>
                </a:tc>
                <a:tc>
                  <a:txBody>
                    <a:bodyPr/>
                    <a:lstStyle/>
                    <a:p>
                      <a:pPr algn="l" fontAlgn="b"/>
                      <a:r>
                        <a:rPr lang="en-US" sz="900" b="0" u="none" strike="noStrike">
                          <a:solidFill>
                            <a:srgbClr val="000000"/>
                          </a:solidFill>
                          <a:effectLst/>
                        </a:rPr>
                        <a:t>female</a:t>
                      </a:r>
                      <a:endParaRPr lang="en-US" sz="900" b="0" i="0" u="none" strike="noStrike">
                        <a:solidFill>
                          <a:srgbClr val="000000"/>
                        </a:solidFill>
                        <a:effectLst/>
                        <a:latin typeface="Calibri" panose="020F0502020204030204" pitchFamily="34" charset="0"/>
                      </a:endParaRPr>
                    </a:p>
                  </a:txBody>
                  <a:tcPr marL="5565" marR="5565" marT="5565" marB="0" anchor="b"/>
                </a:tc>
                <a:tc>
                  <a:txBody>
                    <a:bodyPr/>
                    <a:lstStyle/>
                    <a:p>
                      <a:pPr algn="r" fontAlgn="b"/>
                      <a:r>
                        <a:rPr lang="en-US" sz="900" b="0" u="none" strike="noStrike">
                          <a:solidFill>
                            <a:srgbClr val="000000"/>
                          </a:solidFill>
                          <a:effectLst/>
                        </a:rPr>
                        <a:t>30.78</a:t>
                      </a:r>
                      <a:endParaRPr lang="en-US" sz="900" b="0" i="0" u="none" strike="noStrike">
                        <a:solidFill>
                          <a:srgbClr val="000000"/>
                        </a:solidFill>
                        <a:effectLst/>
                        <a:latin typeface="Calibri" panose="020F0502020204030204" pitchFamily="34" charset="0"/>
                      </a:endParaRPr>
                    </a:p>
                  </a:txBody>
                  <a:tcPr marL="5565" marR="5565" marT="5565" marB="0" anchor="b"/>
                </a:tc>
                <a:tc>
                  <a:txBody>
                    <a:bodyPr/>
                    <a:lstStyle/>
                    <a:p>
                      <a:pPr algn="r" fontAlgn="b"/>
                      <a:r>
                        <a:rPr lang="en-US" sz="900" b="0" u="none" strike="noStrike">
                          <a:solidFill>
                            <a:srgbClr val="000000"/>
                          </a:solidFill>
                          <a:effectLst/>
                        </a:rPr>
                        <a:t>1</a:t>
                      </a:r>
                      <a:endParaRPr lang="en-US" sz="900" b="0" i="0" u="none" strike="noStrike">
                        <a:solidFill>
                          <a:srgbClr val="000000"/>
                        </a:solidFill>
                        <a:effectLst/>
                        <a:latin typeface="Calibri" panose="020F0502020204030204" pitchFamily="34" charset="0"/>
                      </a:endParaRPr>
                    </a:p>
                  </a:txBody>
                  <a:tcPr marL="5565" marR="5565" marT="5565" marB="0" anchor="b"/>
                </a:tc>
                <a:tc>
                  <a:txBody>
                    <a:bodyPr/>
                    <a:lstStyle/>
                    <a:p>
                      <a:pPr algn="l" fontAlgn="b"/>
                      <a:r>
                        <a:rPr lang="en-US" sz="900" b="0" u="none" strike="noStrike">
                          <a:solidFill>
                            <a:srgbClr val="000000"/>
                          </a:solidFill>
                          <a:effectLst/>
                        </a:rPr>
                        <a:t>no</a:t>
                      </a:r>
                      <a:endParaRPr lang="en-US" sz="900" b="0" i="0" u="none" strike="noStrike">
                        <a:solidFill>
                          <a:srgbClr val="000000"/>
                        </a:solidFill>
                        <a:effectLst/>
                        <a:latin typeface="Calibri" panose="020F0502020204030204" pitchFamily="34" charset="0"/>
                      </a:endParaRPr>
                    </a:p>
                  </a:txBody>
                  <a:tcPr marL="5565" marR="5565" marT="5565" marB="0" anchor="b"/>
                </a:tc>
                <a:tc>
                  <a:txBody>
                    <a:bodyPr/>
                    <a:lstStyle/>
                    <a:p>
                      <a:pPr algn="l" fontAlgn="b"/>
                      <a:r>
                        <a:rPr lang="en-US" sz="900" b="0" u="none" strike="noStrike">
                          <a:solidFill>
                            <a:srgbClr val="000000"/>
                          </a:solidFill>
                          <a:effectLst/>
                        </a:rPr>
                        <a:t>northeast</a:t>
                      </a:r>
                      <a:endParaRPr lang="en-US" sz="900" b="0" i="0" u="none" strike="noStrike">
                        <a:solidFill>
                          <a:srgbClr val="000000"/>
                        </a:solidFill>
                        <a:effectLst/>
                        <a:latin typeface="Calibri" panose="020F0502020204030204" pitchFamily="34" charset="0"/>
                      </a:endParaRPr>
                    </a:p>
                  </a:txBody>
                  <a:tcPr marL="5565" marR="5565" marT="5565" marB="0" anchor="b"/>
                </a:tc>
                <a:tc>
                  <a:txBody>
                    <a:bodyPr/>
                    <a:lstStyle/>
                    <a:p>
                      <a:pPr algn="r" fontAlgn="b"/>
                      <a:r>
                        <a:rPr lang="en-US" sz="900" b="0" u="none" strike="noStrike">
                          <a:solidFill>
                            <a:srgbClr val="000000"/>
                          </a:solidFill>
                          <a:effectLst/>
                        </a:rPr>
                        <a:t>10797.34</a:t>
                      </a:r>
                      <a:endParaRPr lang="en-US" sz="900" b="0" i="0" u="none" strike="noStrike">
                        <a:solidFill>
                          <a:srgbClr val="000000"/>
                        </a:solidFill>
                        <a:effectLst/>
                        <a:latin typeface="Calibri" panose="020F0502020204030204" pitchFamily="34" charset="0"/>
                      </a:endParaRPr>
                    </a:p>
                  </a:txBody>
                  <a:tcPr marL="5565" marR="5565" marT="5565" marB="0" anchor="b"/>
                </a:tc>
                <a:extLst>
                  <a:ext uri="{0D108BD9-81ED-4DB2-BD59-A6C34878D82A}">
                    <a16:rowId xmlns:a16="http://schemas.microsoft.com/office/drawing/2014/main" val="4051871179"/>
                  </a:ext>
                </a:extLst>
              </a:tr>
              <a:tr h="173788">
                <a:tc>
                  <a:txBody>
                    <a:bodyPr/>
                    <a:lstStyle/>
                    <a:p>
                      <a:pPr algn="r" fontAlgn="b"/>
                      <a:r>
                        <a:rPr lang="en-US" sz="900" b="0" u="none" strike="noStrike">
                          <a:solidFill>
                            <a:srgbClr val="000000"/>
                          </a:solidFill>
                          <a:effectLst/>
                        </a:rPr>
                        <a:t>23</a:t>
                      </a:r>
                      <a:endParaRPr lang="en-US" sz="900" b="0" i="0" u="none" strike="noStrike">
                        <a:solidFill>
                          <a:srgbClr val="000000"/>
                        </a:solidFill>
                        <a:effectLst/>
                        <a:latin typeface="Calibri" panose="020F0502020204030204" pitchFamily="34" charset="0"/>
                      </a:endParaRPr>
                    </a:p>
                  </a:txBody>
                  <a:tcPr marL="5565" marR="5565" marT="5565" marB="0" anchor="b"/>
                </a:tc>
                <a:tc>
                  <a:txBody>
                    <a:bodyPr/>
                    <a:lstStyle/>
                    <a:p>
                      <a:pPr algn="l" fontAlgn="b"/>
                      <a:r>
                        <a:rPr lang="en-US" sz="900" b="0" u="none" strike="noStrike">
                          <a:solidFill>
                            <a:srgbClr val="000000"/>
                          </a:solidFill>
                          <a:effectLst/>
                        </a:rPr>
                        <a:t>male</a:t>
                      </a:r>
                      <a:endParaRPr lang="en-US" sz="900" b="0" i="0" u="none" strike="noStrike">
                        <a:solidFill>
                          <a:srgbClr val="000000"/>
                        </a:solidFill>
                        <a:effectLst/>
                        <a:latin typeface="Calibri" panose="020F0502020204030204" pitchFamily="34" charset="0"/>
                      </a:endParaRPr>
                    </a:p>
                  </a:txBody>
                  <a:tcPr marL="5565" marR="5565" marT="5565" marB="0" anchor="b"/>
                </a:tc>
                <a:tc>
                  <a:txBody>
                    <a:bodyPr/>
                    <a:lstStyle/>
                    <a:p>
                      <a:pPr algn="r" fontAlgn="b"/>
                      <a:r>
                        <a:rPr lang="en-US" sz="900" b="0" u="none" strike="noStrike">
                          <a:solidFill>
                            <a:srgbClr val="000000"/>
                          </a:solidFill>
                          <a:effectLst/>
                        </a:rPr>
                        <a:t>23.845</a:t>
                      </a:r>
                      <a:endParaRPr lang="en-US" sz="900" b="0" i="0" u="none" strike="noStrike">
                        <a:solidFill>
                          <a:srgbClr val="000000"/>
                        </a:solidFill>
                        <a:effectLst/>
                        <a:latin typeface="Calibri" panose="020F0502020204030204" pitchFamily="34" charset="0"/>
                      </a:endParaRPr>
                    </a:p>
                  </a:txBody>
                  <a:tcPr marL="5565" marR="5565" marT="5565" marB="0" anchor="b"/>
                </a:tc>
                <a:tc>
                  <a:txBody>
                    <a:bodyPr/>
                    <a:lstStyle/>
                    <a:p>
                      <a:pPr algn="r" fontAlgn="b"/>
                      <a:r>
                        <a:rPr lang="en-US" sz="900" b="0" u="none" strike="noStrike">
                          <a:solidFill>
                            <a:srgbClr val="000000"/>
                          </a:solidFill>
                          <a:effectLst/>
                        </a:rPr>
                        <a:t>0</a:t>
                      </a:r>
                      <a:endParaRPr lang="en-US" sz="900" b="0" i="0" u="none" strike="noStrike">
                        <a:solidFill>
                          <a:srgbClr val="000000"/>
                        </a:solidFill>
                        <a:effectLst/>
                        <a:latin typeface="Calibri" panose="020F0502020204030204" pitchFamily="34" charset="0"/>
                      </a:endParaRPr>
                    </a:p>
                  </a:txBody>
                  <a:tcPr marL="5565" marR="5565" marT="5565" marB="0" anchor="b"/>
                </a:tc>
                <a:tc>
                  <a:txBody>
                    <a:bodyPr/>
                    <a:lstStyle/>
                    <a:p>
                      <a:pPr algn="l" fontAlgn="b"/>
                      <a:r>
                        <a:rPr lang="en-US" sz="900" b="0" u="none" strike="noStrike">
                          <a:solidFill>
                            <a:srgbClr val="000000"/>
                          </a:solidFill>
                          <a:effectLst/>
                        </a:rPr>
                        <a:t>no</a:t>
                      </a:r>
                      <a:endParaRPr lang="en-US" sz="900" b="0" i="0" u="none" strike="noStrike">
                        <a:solidFill>
                          <a:srgbClr val="000000"/>
                        </a:solidFill>
                        <a:effectLst/>
                        <a:latin typeface="Calibri" panose="020F0502020204030204" pitchFamily="34" charset="0"/>
                      </a:endParaRPr>
                    </a:p>
                  </a:txBody>
                  <a:tcPr marL="5565" marR="5565" marT="5565" marB="0" anchor="b"/>
                </a:tc>
                <a:tc>
                  <a:txBody>
                    <a:bodyPr/>
                    <a:lstStyle/>
                    <a:p>
                      <a:pPr algn="l" fontAlgn="b"/>
                      <a:r>
                        <a:rPr lang="en-US" sz="900" b="0" u="none" strike="noStrike">
                          <a:solidFill>
                            <a:srgbClr val="000000"/>
                          </a:solidFill>
                          <a:effectLst/>
                        </a:rPr>
                        <a:t>northeast</a:t>
                      </a:r>
                      <a:endParaRPr lang="en-US" sz="900" b="0" i="0" u="none" strike="noStrike">
                        <a:solidFill>
                          <a:srgbClr val="000000"/>
                        </a:solidFill>
                        <a:effectLst/>
                        <a:latin typeface="Calibri" panose="020F0502020204030204" pitchFamily="34" charset="0"/>
                      </a:endParaRPr>
                    </a:p>
                  </a:txBody>
                  <a:tcPr marL="5565" marR="5565" marT="5565" marB="0" anchor="b"/>
                </a:tc>
                <a:tc>
                  <a:txBody>
                    <a:bodyPr/>
                    <a:lstStyle/>
                    <a:p>
                      <a:pPr algn="r" fontAlgn="b"/>
                      <a:r>
                        <a:rPr lang="en-US" sz="900" b="0" u="none" strike="noStrike">
                          <a:solidFill>
                            <a:srgbClr val="000000"/>
                          </a:solidFill>
                          <a:effectLst/>
                        </a:rPr>
                        <a:t>2395.172</a:t>
                      </a:r>
                      <a:endParaRPr lang="en-US" sz="900" b="0" i="0" u="none" strike="noStrike">
                        <a:solidFill>
                          <a:srgbClr val="000000"/>
                        </a:solidFill>
                        <a:effectLst/>
                        <a:latin typeface="Calibri" panose="020F0502020204030204" pitchFamily="34" charset="0"/>
                      </a:endParaRPr>
                    </a:p>
                  </a:txBody>
                  <a:tcPr marL="5565" marR="5565" marT="5565" marB="0" anchor="b"/>
                </a:tc>
                <a:extLst>
                  <a:ext uri="{0D108BD9-81ED-4DB2-BD59-A6C34878D82A}">
                    <a16:rowId xmlns:a16="http://schemas.microsoft.com/office/drawing/2014/main" val="3428499043"/>
                  </a:ext>
                </a:extLst>
              </a:tr>
              <a:tr h="173788">
                <a:tc>
                  <a:txBody>
                    <a:bodyPr/>
                    <a:lstStyle/>
                    <a:p>
                      <a:pPr algn="r" fontAlgn="b"/>
                      <a:r>
                        <a:rPr lang="en-US" sz="900" b="0" u="none" strike="noStrike">
                          <a:solidFill>
                            <a:srgbClr val="000000"/>
                          </a:solidFill>
                          <a:effectLst/>
                        </a:rPr>
                        <a:t>56</a:t>
                      </a:r>
                      <a:endParaRPr lang="en-US" sz="900" b="0" i="0" u="none" strike="noStrike">
                        <a:solidFill>
                          <a:srgbClr val="000000"/>
                        </a:solidFill>
                        <a:effectLst/>
                        <a:latin typeface="Calibri" panose="020F0502020204030204" pitchFamily="34" charset="0"/>
                      </a:endParaRPr>
                    </a:p>
                  </a:txBody>
                  <a:tcPr marL="5565" marR="5565" marT="5565" marB="0" anchor="b"/>
                </a:tc>
                <a:tc>
                  <a:txBody>
                    <a:bodyPr/>
                    <a:lstStyle/>
                    <a:p>
                      <a:pPr algn="l" fontAlgn="b"/>
                      <a:r>
                        <a:rPr lang="en-US" sz="900" b="0" u="none" strike="noStrike">
                          <a:solidFill>
                            <a:srgbClr val="000000"/>
                          </a:solidFill>
                          <a:effectLst/>
                        </a:rPr>
                        <a:t>male</a:t>
                      </a:r>
                      <a:endParaRPr lang="en-US" sz="900" b="0" i="0" u="none" strike="noStrike">
                        <a:solidFill>
                          <a:srgbClr val="000000"/>
                        </a:solidFill>
                        <a:effectLst/>
                        <a:latin typeface="Calibri" panose="020F0502020204030204" pitchFamily="34" charset="0"/>
                      </a:endParaRPr>
                    </a:p>
                  </a:txBody>
                  <a:tcPr marL="5565" marR="5565" marT="5565" marB="0" anchor="b"/>
                </a:tc>
                <a:tc>
                  <a:txBody>
                    <a:bodyPr/>
                    <a:lstStyle/>
                    <a:p>
                      <a:pPr algn="r" fontAlgn="b"/>
                      <a:r>
                        <a:rPr lang="en-US" sz="900" b="0" u="none" strike="noStrike">
                          <a:solidFill>
                            <a:srgbClr val="000000"/>
                          </a:solidFill>
                          <a:effectLst/>
                        </a:rPr>
                        <a:t>40.3</a:t>
                      </a:r>
                      <a:endParaRPr lang="en-US" sz="900" b="0" i="0" u="none" strike="noStrike">
                        <a:solidFill>
                          <a:srgbClr val="000000"/>
                        </a:solidFill>
                        <a:effectLst/>
                        <a:latin typeface="Calibri" panose="020F0502020204030204" pitchFamily="34" charset="0"/>
                      </a:endParaRPr>
                    </a:p>
                  </a:txBody>
                  <a:tcPr marL="5565" marR="5565" marT="5565" marB="0" anchor="b"/>
                </a:tc>
                <a:tc>
                  <a:txBody>
                    <a:bodyPr/>
                    <a:lstStyle/>
                    <a:p>
                      <a:pPr algn="r" fontAlgn="b"/>
                      <a:r>
                        <a:rPr lang="en-US" sz="900" b="0" u="none" strike="noStrike">
                          <a:solidFill>
                            <a:srgbClr val="000000"/>
                          </a:solidFill>
                          <a:effectLst/>
                        </a:rPr>
                        <a:t>0</a:t>
                      </a:r>
                      <a:endParaRPr lang="en-US" sz="900" b="0" i="0" u="none" strike="noStrike">
                        <a:solidFill>
                          <a:srgbClr val="000000"/>
                        </a:solidFill>
                        <a:effectLst/>
                        <a:latin typeface="Calibri" panose="020F0502020204030204" pitchFamily="34" charset="0"/>
                      </a:endParaRPr>
                    </a:p>
                  </a:txBody>
                  <a:tcPr marL="5565" marR="5565" marT="5565" marB="0" anchor="b"/>
                </a:tc>
                <a:tc>
                  <a:txBody>
                    <a:bodyPr/>
                    <a:lstStyle/>
                    <a:p>
                      <a:pPr algn="l" fontAlgn="b"/>
                      <a:r>
                        <a:rPr lang="en-US" sz="900" b="0" u="none" strike="noStrike">
                          <a:solidFill>
                            <a:srgbClr val="000000"/>
                          </a:solidFill>
                          <a:effectLst/>
                        </a:rPr>
                        <a:t>no</a:t>
                      </a:r>
                      <a:endParaRPr lang="en-US" sz="900" b="0" i="0" u="none" strike="noStrike">
                        <a:solidFill>
                          <a:srgbClr val="000000"/>
                        </a:solidFill>
                        <a:effectLst/>
                        <a:latin typeface="Calibri" panose="020F0502020204030204" pitchFamily="34" charset="0"/>
                      </a:endParaRPr>
                    </a:p>
                  </a:txBody>
                  <a:tcPr marL="5565" marR="5565" marT="5565" marB="0" anchor="b"/>
                </a:tc>
                <a:tc>
                  <a:txBody>
                    <a:bodyPr/>
                    <a:lstStyle/>
                    <a:p>
                      <a:pPr algn="l" fontAlgn="b"/>
                      <a:r>
                        <a:rPr lang="en-US" sz="900" b="0" u="none" strike="noStrike">
                          <a:solidFill>
                            <a:srgbClr val="000000"/>
                          </a:solidFill>
                          <a:effectLst/>
                        </a:rPr>
                        <a:t>southwest</a:t>
                      </a:r>
                      <a:endParaRPr lang="en-US" sz="900" b="0" i="0" u="none" strike="noStrike">
                        <a:solidFill>
                          <a:srgbClr val="000000"/>
                        </a:solidFill>
                        <a:effectLst/>
                        <a:latin typeface="Calibri" panose="020F0502020204030204" pitchFamily="34" charset="0"/>
                      </a:endParaRPr>
                    </a:p>
                  </a:txBody>
                  <a:tcPr marL="5565" marR="5565" marT="5565" marB="0" anchor="b"/>
                </a:tc>
                <a:tc>
                  <a:txBody>
                    <a:bodyPr/>
                    <a:lstStyle/>
                    <a:p>
                      <a:pPr algn="r" fontAlgn="b"/>
                      <a:r>
                        <a:rPr lang="en-US" sz="900" b="0" u="none" strike="noStrike">
                          <a:solidFill>
                            <a:srgbClr val="000000"/>
                          </a:solidFill>
                          <a:effectLst/>
                        </a:rPr>
                        <a:t>10602.39</a:t>
                      </a:r>
                      <a:endParaRPr lang="en-US" sz="900" b="0" i="0" u="none" strike="noStrike">
                        <a:solidFill>
                          <a:srgbClr val="000000"/>
                        </a:solidFill>
                        <a:effectLst/>
                        <a:latin typeface="Calibri" panose="020F0502020204030204" pitchFamily="34" charset="0"/>
                      </a:endParaRPr>
                    </a:p>
                  </a:txBody>
                  <a:tcPr marL="5565" marR="5565" marT="5565" marB="0" anchor="b"/>
                </a:tc>
                <a:extLst>
                  <a:ext uri="{0D108BD9-81ED-4DB2-BD59-A6C34878D82A}">
                    <a16:rowId xmlns:a16="http://schemas.microsoft.com/office/drawing/2014/main" val="35759317"/>
                  </a:ext>
                </a:extLst>
              </a:tr>
              <a:tr h="173788">
                <a:tc>
                  <a:txBody>
                    <a:bodyPr/>
                    <a:lstStyle/>
                    <a:p>
                      <a:pPr algn="r" fontAlgn="b"/>
                      <a:r>
                        <a:rPr lang="en-US" sz="900" b="0" u="none" strike="noStrike">
                          <a:solidFill>
                            <a:srgbClr val="000000"/>
                          </a:solidFill>
                          <a:effectLst/>
                        </a:rPr>
                        <a:t>30</a:t>
                      </a:r>
                      <a:endParaRPr lang="en-US" sz="900" b="0" i="0" u="none" strike="noStrike">
                        <a:solidFill>
                          <a:srgbClr val="000000"/>
                        </a:solidFill>
                        <a:effectLst/>
                        <a:latin typeface="Calibri" panose="020F0502020204030204" pitchFamily="34" charset="0"/>
                      </a:endParaRPr>
                    </a:p>
                  </a:txBody>
                  <a:tcPr marL="5565" marR="5565" marT="5565" marB="0" anchor="b"/>
                </a:tc>
                <a:tc>
                  <a:txBody>
                    <a:bodyPr/>
                    <a:lstStyle/>
                    <a:p>
                      <a:pPr algn="l" fontAlgn="b"/>
                      <a:r>
                        <a:rPr lang="en-US" sz="900" b="0" u="none" strike="noStrike">
                          <a:solidFill>
                            <a:srgbClr val="000000"/>
                          </a:solidFill>
                          <a:effectLst/>
                        </a:rPr>
                        <a:t>male</a:t>
                      </a:r>
                      <a:endParaRPr lang="en-US" sz="900" b="0" i="0" u="none" strike="noStrike">
                        <a:solidFill>
                          <a:srgbClr val="000000"/>
                        </a:solidFill>
                        <a:effectLst/>
                        <a:latin typeface="Calibri" panose="020F0502020204030204" pitchFamily="34" charset="0"/>
                      </a:endParaRPr>
                    </a:p>
                  </a:txBody>
                  <a:tcPr marL="5565" marR="5565" marT="5565" marB="0" anchor="b"/>
                </a:tc>
                <a:tc>
                  <a:txBody>
                    <a:bodyPr/>
                    <a:lstStyle/>
                    <a:p>
                      <a:pPr algn="r" fontAlgn="b"/>
                      <a:r>
                        <a:rPr lang="en-US" sz="900" b="0" u="none" strike="noStrike">
                          <a:solidFill>
                            <a:srgbClr val="000000"/>
                          </a:solidFill>
                          <a:effectLst/>
                        </a:rPr>
                        <a:t>35.3</a:t>
                      </a:r>
                      <a:endParaRPr lang="en-US" sz="900" b="0" i="0" u="none" strike="noStrike">
                        <a:solidFill>
                          <a:srgbClr val="000000"/>
                        </a:solidFill>
                        <a:effectLst/>
                        <a:latin typeface="Calibri" panose="020F0502020204030204" pitchFamily="34" charset="0"/>
                      </a:endParaRPr>
                    </a:p>
                  </a:txBody>
                  <a:tcPr marL="5565" marR="5565" marT="5565" marB="0" anchor="b"/>
                </a:tc>
                <a:tc>
                  <a:txBody>
                    <a:bodyPr/>
                    <a:lstStyle/>
                    <a:p>
                      <a:pPr algn="r" fontAlgn="b"/>
                      <a:r>
                        <a:rPr lang="en-US" sz="900" b="0" u="none" strike="noStrike">
                          <a:solidFill>
                            <a:srgbClr val="000000"/>
                          </a:solidFill>
                          <a:effectLst/>
                        </a:rPr>
                        <a:t>0</a:t>
                      </a:r>
                      <a:endParaRPr lang="en-US" sz="900" b="0" i="0" u="none" strike="noStrike">
                        <a:solidFill>
                          <a:srgbClr val="000000"/>
                        </a:solidFill>
                        <a:effectLst/>
                        <a:latin typeface="Calibri" panose="020F0502020204030204" pitchFamily="34" charset="0"/>
                      </a:endParaRPr>
                    </a:p>
                  </a:txBody>
                  <a:tcPr marL="5565" marR="5565" marT="5565" marB="0" anchor="b"/>
                </a:tc>
                <a:tc>
                  <a:txBody>
                    <a:bodyPr/>
                    <a:lstStyle/>
                    <a:p>
                      <a:pPr algn="l" fontAlgn="b"/>
                      <a:r>
                        <a:rPr lang="en-US" sz="900" b="0" u="none" strike="noStrike">
                          <a:solidFill>
                            <a:srgbClr val="000000"/>
                          </a:solidFill>
                          <a:effectLst/>
                        </a:rPr>
                        <a:t>yes</a:t>
                      </a:r>
                      <a:endParaRPr lang="en-US" sz="900" b="0" i="0" u="none" strike="noStrike">
                        <a:solidFill>
                          <a:srgbClr val="000000"/>
                        </a:solidFill>
                        <a:effectLst/>
                        <a:latin typeface="Calibri" panose="020F0502020204030204" pitchFamily="34" charset="0"/>
                      </a:endParaRPr>
                    </a:p>
                  </a:txBody>
                  <a:tcPr marL="5565" marR="5565" marT="5565" marB="0" anchor="b"/>
                </a:tc>
                <a:tc>
                  <a:txBody>
                    <a:bodyPr/>
                    <a:lstStyle/>
                    <a:p>
                      <a:pPr algn="l" fontAlgn="b"/>
                      <a:r>
                        <a:rPr lang="en-US" sz="900" b="0" u="none" strike="noStrike">
                          <a:solidFill>
                            <a:srgbClr val="000000"/>
                          </a:solidFill>
                          <a:effectLst/>
                        </a:rPr>
                        <a:t>southwest</a:t>
                      </a:r>
                      <a:endParaRPr lang="en-US" sz="900" b="0" i="0" u="none" strike="noStrike">
                        <a:solidFill>
                          <a:srgbClr val="000000"/>
                        </a:solidFill>
                        <a:effectLst/>
                        <a:latin typeface="Calibri" panose="020F0502020204030204" pitchFamily="34" charset="0"/>
                      </a:endParaRPr>
                    </a:p>
                  </a:txBody>
                  <a:tcPr marL="5565" marR="5565" marT="5565" marB="0" anchor="b"/>
                </a:tc>
                <a:tc>
                  <a:txBody>
                    <a:bodyPr/>
                    <a:lstStyle/>
                    <a:p>
                      <a:pPr algn="r" fontAlgn="b"/>
                      <a:r>
                        <a:rPr lang="en-US" sz="900" b="0" u="none" strike="noStrike">
                          <a:solidFill>
                            <a:srgbClr val="000000"/>
                          </a:solidFill>
                          <a:effectLst/>
                        </a:rPr>
                        <a:t>36837.47</a:t>
                      </a:r>
                      <a:endParaRPr lang="en-US" sz="900" b="0" i="0" u="none" strike="noStrike">
                        <a:solidFill>
                          <a:srgbClr val="000000"/>
                        </a:solidFill>
                        <a:effectLst/>
                        <a:latin typeface="Calibri" panose="020F0502020204030204" pitchFamily="34" charset="0"/>
                      </a:endParaRPr>
                    </a:p>
                  </a:txBody>
                  <a:tcPr marL="5565" marR="5565" marT="5565" marB="0" anchor="b"/>
                </a:tc>
                <a:extLst>
                  <a:ext uri="{0D108BD9-81ED-4DB2-BD59-A6C34878D82A}">
                    <a16:rowId xmlns:a16="http://schemas.microsoft.com/office/drawing/2014/main" val="1102408648"/>
                  </a:ext>
                </a:extLst>
              </a:tr>
              <a:tr h="173788">
                <a:tc>
                  <a:txBody>
                    <a:bodyPr/>
                    <a:lstStyle/>
                    <a:p>
                      <a:pPr algn="r" fontAlgn="b"/>
                      <a:r>
                        <a:rPr lang="en-US" sz="900" b="0" u="none" strike="noStrike">
                          <a:solidFill>
                            <a:srgbClr val="000000"/>
                          </a:solidFill>
                          <a:effectLst/>
                        </a:rPr>
                        <a:t>60</a:t>
                      </a:r>
                      <a:endParaRPr lang="en-US" sz="900" b="0" i="0" u="none" strike="noStrike">
                        <a:solidFill>
                          <a:srgbClr val="000000"/>
                        </a:solidFill>
                        <a:effectLst/>
                        <a:latin typeface="Calibri" panose="020F0502020204030204" pitchFamily="34" charset="0"/>
                      </a:endParaRPr>
                    </a:p>
                  </a:txBody>
                  <a:tcPr marL="5565" marR="5565" marT="5565" marB="0" anchor="b"/>
                </a:tc>
                <a:tc>
                  <a:txBody>
                    <a:bodyPr/>
                    <a:lstStyle/>
                    <a:p>
                      <a:pPr algn="l" fontAlgn="b"/>
                      <a:r>
                        <a:rPr lang="en-US" sz="900" b="0" u="none" strike="noStrike">
                          <a:solidFill>
                            <a:srgbClr val="000000"/>
                          </a:solidFill>
                          <a:effectLst/>
                        </a:rPr>
                        <a:t>female</a:t>
                      </a:r>
                      <a:endParaRPr lang="en-US" sz="900" b="0" i="0" u="none" strike="noStrike">
                        <a:solidFill>
                          <a:srgbClr val="000000"/>
                        </a:solidFill>
                        <a:effectLst/>
                        <a:latin typeface="Calibri" panose="020F0502020204030204" pitchFamily="34" charset="0"/>
                      </a:endParaRPr>
                    </a:p>
                  </a:txBody>
                  <a:tcPr marL="5565" marR="5565" marT="5565" marB="0" anchor="b"/>
                </a:tc>
                <a:tc>
                  <a:txBody>
                    <a:bodyPr/>
                    <a:lstStyle/>
                    <a:p>
                      <a:pPr algn="r" fontAlgn="b"/>
                      <a:r>
                        <a:rPr lang="en-US" sz="900" b="0" u="none" strike="noStrike">
                          <a:solidFill>
                            <a:srgbClr val="000000"/>
                          </a:solidFill>
                          <a:effectLst/>
                        </a:rPr>
                        <a:t>36.005</a:t>
                      </a:r>
                      <a:endParaRPr lang="en-US" sz="900" b="0" i="0" u="none" strike="noStrike">
                        <a:solidFill>
                          <a:srgbClr val="000000"/>
                        </a:solidFill>
                        <a:effectLst/>
                        <a:latin typeface="Calibri" panose="020F0502020204030204" pitchFamily="34" charset="0"/>
                      </a:endParaRPr>
                    </a:p>
                  </a:txBody>
                  <a:tcPr marL="5565" marR="5565" marT="5565" marB="0" anchor="b"/>
                </a:tc>
                <a:tc>
                  <a:txBody>
                    <a:bodyPr/>
                    <a:lstStyle/>
                    <a:p>
                      <a:pPr algn="r" fontAlgn="b"/>
                      <a:r>
                        <a:rPr lang="en-US" sz="900" b="0" u="none" strike="noStrike">
                          <a:solidFill>
                            <a:srgbClr val="000000"/>
                          </a:solidFill>
                          <a:effectLst/>
                        </a:rPr>
                        <a:t>0</a:t>
                      </a:r>
                      <a:endParaRPr lang="en-US" sz="900" b="0" i="0" u="none" strike="noStrike">
                        <a:solidFill>
                          <a:srgbClr val="000000"/>
                        </a:solidFill>
                        <a:effectLst/>
                        <a:latin typeface="Calibri" panose="020F0502020204030204" pitchFamily="34" charset="0"/>
                      </a:endParaRPr>
                    </a:p>
                  </a:txBody>
                  <a:tcPr marL="5565" marR="5565" marT="5565" marB="0" anchor="b"/>
                </a:tc>
                <a:tc>
                  <a:txBody>
                    <a:bodyPr/>
                    <a:lstStyle/>
                    <a:p>
                      <a:pPr algn="l" fontAlgn="b"/>
                      <a:r>
                        <a:rPr lang="en-US" sz="900" b="0" u="none" strike="noStrike">
                          <a:solidFill>
                            <a:srgbClr val="000000"/>
                          </a:solidFill>
                          <a:effectLst/>
                        </a:rPr>
                        <a:t>no</a:t>
                      </a:r>
                      <a:endParaRPr lang="en-US" sz="900" b="0" i="0" u="none" strike="noStrike">
                        <a:solidFill>
                          <a:srgbClr val="000000"/>
                        </a:solidFill>
                        <a:effectLst/>
                        <a:latin typeface="Calibri" panose="020F0502020204030204" pitchFamily="34" charset="0"/>
                      </a:endParaRPr>
                    </a:p>
                  </a:txBody>
                  <a:tcPr marL="5565" marR="5565" marT="5565" marB="0" anchor="b"/>
                </a:tc>
                <a:tc>
                  <a:txBody>
                    <a:bodyPr/>
                    <a:lstStyle/>
                    <a:p>
                      <a:pPr algn="l" fontAlgn="b"/>
                      <a:r>
                        <a:rPr lang="en-US" sz="900" b="0" u="none" strike="noStrike">
                          <a:solidFill>
                            <a:srgbClr val="000000"/>
                          </a:solidFill>
                          <a:effectLst/>
                        </a:rPr>
                        <a:t>northeast</a:t>
                      </a:r>
                      <a:endParaRPr lang="en-US" sz="900" b="0" i="0" u="none" strike="noStrike">
                        <a:solidFill>
                          <a:srgbClr val="000000"/>
                        </a:solidFill>
                        <a:effectLst/>
                        <a:latin typeface="Calibri" panose="020F0502020204030204" pitchFamily="34" charset="0"/>
                      </a:endParaRPr>
                    </a:p>
                  </a:txBody>
                  <a:tcPr marL="5565" marR="5565" marT="5565" marB="0" anchor="b"/>
                </a:tc>
                <a:tc>
                  <a:txBody>
                    <a:bodyPr/>
                    <a:lstStyle/>
                    <a:p>
                      <a:pPr algn="r" fontAlgn="b"/>
                      <a:r>
                        <a:rPr lang="en-US" sz="900" b="0" u="none" strike="noStrike">
                          <a:solidFill>
                            <a:srgbClr val="000000"/>
                          </a:solidFill>
                          <a:effectLst/>
                        </a:rPr>
                        <a:t>13228.85</a:t>
                      </a:r>
                      <a:endParaRPr lang="en-US" sz="900" b="0" i="0" u="none" strike="noStrike">
                        <a:solidFill>
                          <a:srgbClr val="000000"/>
                        </a:solidFill>
                        <a:effectLst/>
                        <a:latin typeface="Calibri" panose="020F0502020204030204" pitchFamily="34" charset="0"/>
                      </a:endParaRPr>
                    </a:p>
                  </a:txBody>
                  <a:tcPr marL="5565" marR="5565" marT="5565" marB="0" anchor="b"/>
                </a:tc>
                <a:extLst>
                  <a:ext uri="{0D108BD9-81ED-4DB2-BD59-A6C34878D82A}">
                    <a16:rowId xmlns:a16="http://schemas.microsoft.com/office/drawing/2014/main" val="3584135311"/>
                  </a:ext>
                </a:extLst>
              </a:tr>
              <a:tr h="173788">
                <a:tc>
                  <a:txBody>
                    <a:bodyPr/>
                    <a:lstStyle/>
                    <a:p>
                      <a:pPr algn="r" fontAlgn="b"/>
                      <a:r>
                        <a:rPr lang="en-US" sz="900" b="0" u="none" strike="noStrike">
                          <a:solidFill>
                            <a:srgbClr val="000000"/>
                          </a:solidFill>
                          <a:effectLst/>
                        </a:rPr>
                        <a:t>30</a:t>
                      </a:r>
                      <a:endParaRPr lang="en-US" sz="900" b="0" i="0" u="none" strike="noStrike">
                        <a:solidFill>
                          <a:srgbClr val="000000"/>
                        </a:solidFill>
                        <a:effectLst/>
                        <a:latin typeface="Calibri" panose="020F0502020204030204" pitchFamily="34" charset="0"/>
                      </a:endParaRPr>
                    </a:p>
                  </a:txBody>
                  <a:tcPr marL="5565" marR="5565" marT="5565" marB="0" anchor="b"/>
                </a:tc>
                <a:tc>
                  <a:txBody>
                    <a:bodyPr/>
                    <a:lstStyle/>
                    <a:p>
                      <a:pPr algn="l" fontAlgn="b"/>
                      <a:r>
                        <a:rPr lang="en-US" sz="900" b="0" u="none" strike="noStrike">
                          <a:solidFill>
                            <a:srgbClr val="000000"/>
                          </a:solidFill>
                          <a:effectLst/>
                        </a:rPr>
                        <a:t>female</a:t>
                      </a:r>
                      <a:endParaRPr lang="en-US" sz="900" b="0" i="0" u="none" strike="noStrike">
                        <a:solidFill>
                          <a:srgbClr val="000000"/>
                        </a:solidFill>
                        <a:effectLst/>
                        <a:latin typeface="Calibri" panose="020F0502020204030204" pitchFamily="34" charset="0"/>
                      </a:endParaRPr>
                    </a:p>
                  </a:txBody>
                  <a:tcPr marL="5565" marR="5565" marT="5565" marB="0" anchor="b"/>
                </a:tc>
                <a:tc>
                  <a:txBody>
                    <a:bodyPr/>
                    <a:lstStyle/>
                    <a:p>
                      <a:pPr algn="r" fontAlgn="b"/>
                      <a:r>
                        <a:rPr lang="en-US" sz="900" b="0" u="none" strike="noStrike">
                          <a:solidFill>
                            <a:srgbClr val="000000"/>
                          </a:solidFill>
                          <a:effectLst/>
                        </a:rPr>
                        <a:t>32.4</a:t>
                      </a:r>
                      <a:endParaRPr lang="en-US" sz="900" b="0" i="0" u="none" strike="noStrike">
                        <a:solidFill>
                          <a:srgbClr val="000000"/>
                        </a:solidFill>
                        <a:effectLst/>
                        <a:latin typeface="Calibri" panose="020F0502020204030204" pitchFamily="34" charset="0"/>
                      </a:endParaRPr>
                    </a:p>
                  </a:txBody>
                  <a:tcPr marL="5565" marR="5565" marT="5565" marB="0" anchor="b"/>
                </a:tc>
                <a:tc>
                  <a:txBody>
                    <a:bodyPr/>
                    <a:lstStyle/>
                    <a:p>
                      <a:pPr algn="r" fontAlgn="b"/>
                      <a:r>
                        <a:rPr lang="en-US" sz="900" b="0" u="none" strike="noStrike">
                          <a:solidFill>
                            <a:srgbClr val="000000"/>
                          </a:solidFill>
                          <a:effectLst/>
                        </a:rPr>
                        <a:t>1</a:t>
                      </a:r>
                      <a:endParaRPr lang="en-US" sz="900" b="0" i="0" u="none" strike="noStrike">
                        <a:solidFill>
                          <a:srgbClr val="000000"/>
                        </a:solidFill>
                        <a:effectLst/>
                        <a:latin typeface="Calibri" panose="020F0502020204030204" pitchFamily="34" charset="0"/>
                      </a:endParaRPr>
                    </a:p>
                  </a:txBody>
                  <a:tcPr marL="5565" marR="5565" marT="5565" marB="0" anchor="b"/>
                </a:tc>
                <a:tc>
                  <a:txBody>
                    <a:bodyPr/>
                    <a:lstStyle/>
                    <a:p>
                      <a:pPr algn="l" fontAlgn="b"/>
                      <a:r>
                        <a:rPr lang="en-US" sz="900" b="0" u="none" strike="noStrike">
                          <a:solidFill>
                            <a:srgbClr val="000000"/>
                          </a:solidFill>
                          <a:effectLst/>
                        </a:rPr>
                        <a:t>no</a:t>
                      </a:r>
                      <a:endParaRPr lang="en-US" sz="900" b="0" i="0" u="none" strike="noStrike">
                        <a:solidFill>
                          <a:srgbClr val="000000"/>
                        </a:solidFill>
                        <a:effectLst/>
                        <a:latin typeface="Calibri" panose="020F0502020204030204" pitchFamily="34" charset="0"/>
                      </a:endParaRPr>
                    </a:p>
                  </a:txBody>
                  <a:tcPr marL="5565" marR="5565" marT="5565" marB="0" anchor="b"/>
                </a:tc>
                <a:tc>
                  <a:txBody>
                    <a:bodyPr/>
                    <a:lstStyle/>
                    <a:p>
                      <a:pPr algn="l" fontAlgn="b"/>
                      <a:r>
                        <a:rPr lang="en-US" sz="900" b="0" u="none" strike="noStrike">
                          <a:solidFill>
                            <a:srgbClr val="000000"/>
                          </a:solidFill>
                          <a:effectLst/>
                        </a:rPr>
                        <a:t>southwest</a:t>
                      </a:r>
                      <a:endParaRPr lang="en-US" sz="900" b="0" i="0" u="none" strike="noStrike">
                        <a:solidFill>
                          <a:srgbClr val="000000"/>
                        </a:solidFill>
                        <a:effectLst/>
                        <a:latin typeface="Calibri" panose="020F0502020204030204" pitchFamily="34" charset="0"/>
                      </a:endParaRPr>
                    </a:p>
                  </a:txBody>
                  <a:tcPr marL="5565" marR="5565" marT="5565" marB="0" anchor="b"/>
                </a:tc>
                <a:tc>
                  <a:txBody>
                    <a:bodyPr/>
                    <a:lstStyle/>
                    <a:p>
                      <a:pPr algn="r" fontAlgn="b"/>
                      <a:r>
                        <a:rPr lang="en-US" sz="900" b="0" u="none" strike="noStrike">
                          <a:solidFill>
                            <a:srgbClr val="000000"/>
                          </a:solidFill>
                          <a:effectLst/>
                        </a:rPr>
                        <a:t>4149.736</a:t>
                      </a:r>
                      <a:endParaRPr lang="en-US" sz="900" b="0" i="0" u="none" strike="noStrike">
                        <a:solidFill>
                          <a:srgbClr val="000000"/>
                        </a:solidFill>
                        <a:effectLst/>
                        <a:latin typeface="Calibri" panose="020F0502020204030204" pitchFamily="34" charset="0"/>
                      </a:endParaRPr>
                    </a:p>
                  </a:txBody>
                  <a:tcPr marL="5565" marR="5565" marT="5565" marB="0" anchor="b"/>
                </a:tc>
                <a:extLst>
                  <a:ext uri="{0D108BD9-81ED-4DB2-BD59-A6C34878D82A}">
                    <a16:rowId xmlns:a16="http://schemas.microsoft.com/office/drawing/2014/main" val="1404292084"/>
                  </a:ext>
                </a:extLst>
              </a:tr>
              <a:tr h="173788">
                <a:tc>
                  <a:txBody>
                    <a:bodyPr/>
                    <a:lstStyle/>
                    <a:p>
                      <a:pPr algn="r" fontAlgn="b"/>
                      <a:r>
                        <a:rPr lang="en-US" sz="900" b="0" u="none" strike="noStrike">
                          <a:solidFill>
                            <a:srgbClr val="000000"/>
                          </a:solidFill>
                          <a:effectLst/>
                        </a:rPr>
                        <a:t>18</a:t>
                      </a:r>
                      <a:endParaRPr lang="en-US" sz="900" b="0" i="0" u="none" strike="noStrike">
                        <a:solidFill>
                          <a:srgbClr val="000000"/>
                        </a:solidFill>
                        <a:effectLst/>
                        <a:latin typeface="Calibri" panose="020F0502020204030204" pitchFamily="34" charset="0"/>
                      </a:endParaRPr>
                    </a:p>
                  </a:txBody>
                  <a:tcPr marL="5565" marR="5565" marT="5565" marB="0" anchor="b"/>
                </a:tc>
                <a:tc>
                  <a:txBody>
                    <a:bodyPr/>
                    <a:lstStyle/>
                    <a:p>
                      <a:pPr algn="l" fontAlgn="b"/>
                      <a:r>
                        <a:rPr lang="en-US" sz="900" b="0" u="none" strike="noStrike">
                          <a:solidFill>
                            <a:srgbClr val="000000"/>
                          </a:solidFill>
                          <a:effectLst/>
                        </a:rPr>
                        <a:t>male</a:t>
                      </a:r>
                      <a:endParaRPr lang="en-US" sz="900" b="0" i="0" u="none" strike="noStrike">
                        <a:solidFill>
                          <a:srgbClr val="000000"/>
                        </a:solidFill>
                        <a:effectLst/>
                        <a:latin typeface="Calibri" panose="020F0502020204030204" pitchFamily="34" charset="0"/>
                      </a:endParaRPr>
                    </a:p>
                  </a:txBody>
                  <a:tcPr marL="5565" marR="5565" marT="5565" marB="0" anchor="b"/>
                </a:tc>
                <a:tc>
                  <a:txBody>
                    <a:bodyPr/>
                    <a:lstStyle/>
                    <a:p>
                      <a:pPr algn="r" fontAlgn="b"/>
                      <a:r>
                        <a:rPr lang="en-US" sz="900" b="0" u="none" strike="noStrike">
                          <a:solidFill>
                            <a:srgbClr val="000000"/>
                          </a:solidFill>
                          <a:effectLst/>
                        </a:rPr>
                        <a:t>34.1</a:t>
                      </a:r>
                      <a:endParaRPr lang="en-US" sz="900" b="0" i="0" u="none" strike="noStrike">
                        <a:solidFill>
                          <a:srgbClr val="000000"/>
                        </a:solidFill>
                        <a:effectLst/>
                        <a:latin typeface="Calibri" panose="020F0502020204030204" pitchFamily="34" charset="0"/>
                      </a:endParaRPr>
                    </a:p>
                  </a:txBody>
                  <a:tcPr marL="5565" marR="5565" marT="5565" marB="0" anchor="b"/>
                </a:tc>
                <a:tc>
                  <a:txBody>
                    <a:bodyPr/>
                    <a:lstStyle/>
                    <a:p>
                      <a:pPr algn="r" fontAlgn="b"/>
                      <a:r>
                        <a:rPr lang="en-US" sz="900" b="0" u="none" strike="noStrike">
                          <a:solidFill>
                            <a:srgbClr val="000000"/>
                          </a:solidFill>
                          <a:effectLst/>
                        </a:rPr>
                        <a:t>0</a:t>
                      </a:r>
                      <a:endParaRPr lang="en-US" sz="900" b="0" i="0" u="none" strike="noStrike">
                        <a:solidFill>
                          <a:srgbClr val="000000"/>
                        </a:solidFill>
                        <a:effectLst/>
                        <a:latin typeface="Calibri" panose="020F0502020204030204" pitchFamily="34" charset="0"/>
                      </a:endParaRPr>
                    </a:p>
                  </a:txBody>
                  <a:tcPr marL="5565" marR="5565" marT="5565" marB="0" anchor="b"/>
                </a:tc>
                <a:tc>
                  <a:txBody>
                    <a:bodyPr/>
                    <a:lstStyle/>
                    <a:p>
                      <a:pPr algn="l" fontAlgn="b"/>
                      <a:r>
                        <a:rPr lang="en-US" sz="900" b="0" u="none" strike="noStrike">
                          <a:solidFill>
                            <a:srgbClr val="000000"/>
                          </a:solidFill>
                          <a:effectLst/>
                        </a:rPr>
                        <a:t>no</a:t>
                      </a:r>
                      <a:endParaRPr lang="en-US" sz="900" b="0" i="0" u="none" strike="noStrike">
                        <a:solidFill>
                          <a:srgbClr val="000000"/>
                        </a:solidFill>
                        <a:effectLst/>
                        <a:latin typeface="Calibri" panose="020F0502020204030204" pitchFamily="34" charset="0"/>
                      </a:endParaRPr>
                    </a:p>
                  </a:txBody>
                  <a:tcPr marL="5565" marR="5565" marT="5565" marB="0" anchor="b"/>
                </a:tc>
                <a:tc>
                  <a:txBody>
                    <a:bodyPr/>
                    <a:lstStyle/>
                    <a:p>
                      <a:pPr algn="l" fontAlgn="b"/>
                      <a:r>
                        <a:rPr lang="en-US" sz="900" b="0" u="none" strike="noStrike">
                          <a:solidFill>
                            <a:srgbClr val="000000"/>
                          </a:solidFill>
                          <a:effectLst/>
                        </a:rPr>
                        <a:t>southeast</a:t>
                      </a:r>
                      <a:endParaRPr lang="en-US" sz="900" b="0" i="0" u="none" strike="noStrike">
                        <a:solidFill>
                          <a:srgbClr val="000000"/>
                        </a:solidFill>
                        <a:effectLst/>
                        <a:latin typeface="Calibri" panose="020F0502020204030204" pitchFamily="34" charset="0"/>
                      </a:endParaRPr>
                    </a:p>
                  </a:txBody>
                  <a:tcPr marL="5565" marR="5565" marT="5565" marB="0" anchor="b"/>
                </a:tc>
                <a:tc>
                  <a:txBody>
                    <a:bodyPr/>
                    <a:lstStyle/>
                    <a:p>
                      <a:pPr algn="r" fontAlgn="b"/>
                      <a:r>
                        <a:rPr lang="en-US" sz="900" b="0" u="none" strike="noStrike">
                          <a:solidFill>
                            <a:srgbClr val="000000"/>
                          </a:solidFill>
                          <a:effectLst/>
                        </a:rPr>
                        <a:t>1137.011</a:t>
                      </a:r>
                      <a:endParaRPr lang="en-US" sz="900" b="0" i="0" u="none" strike="noStrike">
                        <a:solidFill>
                          <a:srgbClr val="000000"/>
                        </a:solidFill>
                        <a:effectLst/>
                        <a:latin typeface="Calibri" panose="020F0502020204030204" pitchFamily="34" charset="0"/>
                      </a:endParaRPr>
                    </a:p>
                  </a:txBody>
                  <a:tcPr marL="5565" marR="5565" marT="5565" marB="0" anchor="b"/>
                </a:tc>
                <a:extLst>
                  <a:ext uri="{0D108BD9-81ED-4DB2-BD59-A6C34878D82A}">
                    <a16:rowId xmlns:a16="http://schemas.microsoft.com/office/drawing/2014/main" val="4169193380"/>
                  </a:ext>
                </a:extLst>
              </a:tr>
              <a:tr h="173788">
                <a:tc>
                  <a:txBody>
                    <a:bodyPr/>
                    <a:lstStyle/>
                    <a:p>
                      <a:pPr algn="r" fontAlgn="b"/>
                      <a:r>
                        <a:rPr lang="en-US" sz="900" b="0" u="none" strike="noStrike">
                          <a:solidFill>
                            <a:srgbClr val="000000"/>
                          </a:solidFill>
                          <a:effectLst/>
                        </a:rPr>
                        <a:t>34</a:t>
                      </a:r>
                      <a:endParaRPr lang="en-US" sz="900" b="0" i="0" u="none" strike="noStrike">
                        <a:solidFill>
                          <a:srgbClr val="000000"/>
                        </a:solidFill>
                        <a:effectLst/>
                        <a:latin typeface="Calibri" panose="020F0502020204030204" pitchFamily="34" charset="0"/>
                      </a:endParaRPr>
                    </a:p>
                  </a:txBody>
                  <a:tcPr marL="5565" marR="5565" marT="5565" marB="0" anchor="b"/>
                </a:tc>
                <a:tc>
                  <a:txBody>
                    <a:bodyPr/>
                    <a:lstStyle/>
                    <a:p>
                      <a:pPr algn="l" fontAlgn="b"/>
                      <a:r>
                        <a:rPr lang="en-US" sz="900" b="0" u="none" strike="noStrike">
                          <a:solidFill>
                            <a:srgbClr val="000000"/>
                          </a:solidFill>
                          <a:effectLst/>
                        </a:rPr>
                        <a:t>female</a:t>
                      </a:r>
                      <a:endParaRPr lang="en-US" sz="900" b="0" i="0" u="none" strike="noStrike">
                        <a:solidFill>
                          <a:srgbClr val="000000"/>
                        </a:solidFill>
                        <a:effectLst/>
                        <a:latin typeface="Calibri" panose="020F0502020204030204" pitchFamily="34" charset="0"/>
                      </a:endParaRPr>
                    </a:p>
                  </a:txBody>
                  <a:tcPr marL="5565" marR="5565" marT="5565" marB="0" anchor="b"/>
                </a:tc>
                <a:tc>
                  <a:txBody>
                    <a:bodyPr/>
                    <a:lstStyle/>
                    <a:p>
                      <a:pPr algn="r" fontAlgn="b"/>
                      <a:r>
                        <a:rPr lang="en-US" sz="900" b="0" u="none" strike="noStrike">
                          <a:solidFill>
                            <a:srgbClr val="000000"/>
                          </a:solidFill>
                          <a:effectLst/>
                        </a:rPr>
                        <a:t>31.92</a:t>
                      </a:r>
                      <a:endParaRPr lang="en-US" sz="900" b="0" i="0" u="none" strike="noStrike">
                        <a:solidFill>
                          <a:srgbClr val="000000"/>
                        </a:solidFill>
                        <a:effectLst/>
                        <a:latin typeface="Calibri" panose="020F0502020204030204" pitchFamily="34" charset="0"/>
                      </a:endParaRPr>
                    </a:p>
                  </a:txBody>
                  <a:tcPr marL="5565" marR="5565" marT="5565" marB="0" anchor="b"/>
                </a:tc>
                <a:tc>
                  <a:txBody>
                    <a:bodyPr/>
                    <a:lstStyle/>
                    <a:p>
                      <a:pPr algn="r" fontAlgn="b"/>
                      <a:r>
                        <a:rPr lang="en-US" sz="900" b="0" u="none" strike="noStrike">
                          <a:solidFill>
                            <a:srgbClr val="000000"/>
                          </a:solidFill>
                          <a:effectLst/>
                        </a:rPr>
                        <a:t>1</a:t>
                      </a:r>
                      <a:endParaRPr lang="en-US" sz="900" b="0" i="0" u="none" strike="noStrike">
                        <a:solidFill>
                          <a:srgbClr val="000000"/>
                        </a:solidFill>
                        <a:effectLst/>
                        <a:latin typeface="Calibri" panose="020F0502020204030204" pitchFamily="34" charset="0"/>
                      </a:endParaRPr>
                    </a:p>
                  </a:txBody>
                  <a:tcPr marL="5565" marR="5565" marT="5565" marB="0" anchor="b"/>
                </a:tc>
                <a:tc>
                  <a:txBody>
                    <a:bodyPr/>
                    <a:lstStyle/>
                    <a:p>
                      <a:pPr algn="l" fontAlgn="b"/>
                      <a:r>
                        <a:rPr lang="en-US" sz="900" b="0" u="none" strike="noStrike">
                          <a:solidFill>
                            <a:srgbClr val="000000"/>
                          </a:solidFill>
                          <a:effectLst/>
                        </a:rPr>
                        <a:t>yes</a:t>
                      </a:r>
                      <a:endParaRPr lang="en-US" sz="900" b="0" i="0" u="none" strike="noStrike">
                        <a:solidFill>
                          <a:srgbClr val="000000"/>
                        </a:solidFill>
                        <a:effectLst/>
                        <a:latin typeface="Calibri" panose="020F0502020204030204" pitchFamily="34" charset="0"/>
                      </a:endParaRPr>
                    </a:p>
                  </a:txBody>
                  <a:tcPr marL="5565" marR="5565" marT="5565" marB="0" anchor="b"/>
                </a:tc>
                <a:tc>
                  <a:txBody>
                    <a:bodyPr/>
                    <a:lstStyle/>
                    <a:p>
                      <a:pPr algn="l" fontAlgn="b"/>
                      <a:r>
                        <a:rPr lang="en-US" sz="900" b="0" u="none" strike="noStrike">
                          <a:solidFill>
                            <a:srgbClr val="000000"/>
                          </a:solidFill>
                          <a:effectLst/>
                        </a:rPr>
                        <a:t>northeast</a:t>
                      </a:r>
                      <a:endParaRPr lang="en-US" sz="900" b="0" i="0" u="none" strike="noStrike">
                        <a:solidFill>
                          <a:srgbClr val="000000"/>
                        </a:solidFill>
                        <a:effectLst/>
                        <a:latin typeface="Calibri" panose="020F0502020204030204" pitchFamily="34" charset="0"/>
                      </a:endParaRPr>
                    </a:p>
                  </a:txBody>
                  <a:tcPr marL="5565" marR="5565" marT="5565" marB="0" anchor="b"/>
                </a:tc>
                <a:tc>
                  <a:txBody>
                    <a:bodyPr/>
                    <a:lstStyle/>
                    <a:p>
                      <a:pPr algn="r" fontAlgn="b"/>
                      <a:r>
                        <a:rPr lang="en-US" sz="900" b="0" u="none" strike="noStrike">
                          <a:solidFill>
                            <a:srgbClr val="000000"/>
                          </a:solidFill>
                          <a:effectLst/>
                        </a:rPr>
                        <a:t>37701.88</a:t>
                      </a:r>
                      <a:endParaRPr lang="en-US" sz="900" b="0" i="0" u="none" strike="noStrike">
                        <a:solidFill>
                          <a:srgbClr val="000000"/>
                        </a:solidFill>
                        <a:effectLst/>
                        <a:latin typeface="Calibri" panose="020F0502020204030204" pitchFamily="34" charset="0"/>
                      </a:endParaRPr>
                    </a:p>
                  </a:txBody>
                  <a:tcPr marL="5565" marR="5565" marT="5565" marB="0" anchor="b"/>
                </a:tc>
                <a:extLst>
                  <a:ext uri="{0D108BD9-81ED-4DB2-BD59-A6C34878D82A}">
                    <a16:rowId xmlns:a16="http://schemas.microsoft.com/office/drawing/2014/main" val="3340345357"/>
                  </a:ext>
                </a:extLst>
              </a:tr>
              <a:tr h="173788">
                <a:tc>
                  <a:txBody>
                    <a:bodyPr/>
                    <a:lstStyle/>
                    <a:p>
                      <a:pPr algn="r" fontAlgn="b"/>
                      <a:r>
                        <a:rPr lang="en-US" sz="900" b="0" u="none" strike="noStrike">
                          <a:solidFill>
                            <a:srgbClr val="000000"/>
                          </a:solidFill>
                          <a:effectLst/>
                        </a:rPr>
                        <a:t>37</a:t>
                      </a:r>
                      <a:endParaRPr lang="en-US" sz="900" b="0" i="0" u="none" strike="noStrike">
                        <a:solidFill>
                          <a:srgbClr val="000000"/>
                        </a:solidFill>
                        <a:effectLst/>
                        <a:latin typeface="Calibri" panose="020F0502020204030204" pitchFamily="34" charset="0"/>
                      </a:endParaRPr>
                    </a:p>
                  </a:txBody>
                  <a:tcPr marL="5565" marR="5565" marT="5565" marB="0" anchor="b"/>
                </a:tc>
                <a:tc>
                  <a:txBody>
                    <a:bodyPr/>
                    <a:lstStyle/>
                    <a:p>
                      <a:pPr algn="l" fontAlgn="b"/>
                      <a:r>
                        <a:rPr lang="en-US" sz="900" b="0" u="none" strike="noStrike">
                          <a:solidFill>
                            <a:srgbClr val="000000"/>
                          </a:solidFill>
                          <a:effectLst/>
                        </a:rPr>
                        <a:t>male</a:t>
                      </a:r>
                      <a:endParaRPr lang="en-US" sz="900" b="0" i="0" u="none" strike="noStrike">
                        <a:solidFill>
                          <a:srgbClr val="000000"/>
                        </a:solidFill>
                        <a:effectLst/>
                        <a:latin typeface="Calibri" panose="020F0502020204030204" pitchFamily="34" charset="0"/>
                      </a:endParaRPr>
                    </a:p>
                  </a:txBody>
                  <a:tcPr marL="5565" marR="5565" marT="5565" marB="0" anchor="b"/>
                </a:tc>
                <a:tc>
                  <a:txBody>
                    <a:bodyPr/>
                    <a:lstStyle/>
                    <a:p>
                      <a:pPr algn="r" fontAlgn="b"/>
                      <a:r>
                        <a:rPr lang="en-US" sz="900" b="0" u="none" strike="noStrike">
                          <a:solidFill>
                            <a:srgbClr val="000000"/>
                          </a:solidFill>
                          <a:effectLst/>
                        </a:rPr>
                        <a:t>28.025</a:t>
                      </a:r>
                      <a:endParaRPr lang="en-US" sz="900" b="0" i="0" u="none" strike="noStrike">
                        <a:solidFill>
                          <a:srgbClr val="000000"/>
                        </a:solidFill>
                        <a:effectLst/>
                        <a:latin typeface="Calibri" panose="020F0502020204030204" pitchFamily="34" charset="0"/>
                      </a:endParaRPr>
                    </a:p>
                  </a:txBody>
                  <a:tcPr marL="5565" marR="5565" marT="5565" marB="0" anchor="b"/>
                </a:tc>
                <a:tc>
                  <a:txBody>
                    <a:bodyPr/>
                    <a:lstStyle/>
                    <a:p>
                      <a:pPr algn="r" fontAlgn="b"/>
                      <a:r>
                        <a:rPr lang="en-US" sz="900" b="0" u="none" strike="noStrike">
                          <a:solidFill>
                            <a:srgbClr val="000000"/>
                          </a:solidFill>
                          <a:effectLst/>
                        </a:rPr>
                        <a:t>2</a:t>
                      </a:r>
                      <a:endParaRPr lang="en-US" sz="900" b="0" i="0" u="none" strike="noStrike">
                        <a:solidFill>
                          <a:srgbClr val="000000"/>
                        </a:solidFill>
                        <a:effectLst/>
                        <a:latin typeface="Calibri" panose="020F0502020204030204" pitchFamily="34" charset="0"/>
                      </a:endParaRPr>
                    </a:p>
                  </a:txBody>
                  <a:tcPr marL="5565" marR="5565" marT="5565" marB="0" anchor="b"/>
                </a:tc>
                <a:tc>
                  <a:txBody>
                    <a:bodyPr/>
                    <a:lstStyle/>
                    <a:p>
                      <a:pPr algn="l" fontAlgn="b"/>
                      <a:r>
                        <a:rPr lang="en-US" sz="900" b="0" u="none" strike="noStrike">
                          <a:solidFill>
                            <a:srgbClr val="000000"/>
                          </a:solidFill>
                          <a:effectLst/>
                        </a:rPr>
                        <a:t>no</a:t>
                      </a:r>
                      <a:endParaRPr lang="en-US" sz="900" b="0" i="0" u="none" strike="noStrike">
                        <a:solidFill>
                          <a:srgbClr val="000000"/>
                        </a:solidFill>
                        <a:effectLst/>
                        <a:latin typeface="Calibri" panose="020F0502020204030204" pitchFamily="34" charset="0"/>
                      </a:endParaRPr>
                    </a:p>
                  </a:txBody>
                  <a:tcPr marL="5565" marR="5565" marT="5565" marB="0" anchor="b"/>
                </a:tc>
                <a:tc>
                  <a:txBody>
                    <a:bodyPr/>
                    <a:lstStyle/>
                    <a:p>
                      <a:pPr algn="l" fontAlgn="b"/>
                      <a:r>
                        <a:rPr lang="en-US" sz="900" b="0" u="none" strike="noStrike">
                          <a:solidFill>
                            <a:srgbClr val="000000"/>
                          </a:solidFill>
                          <a:effectLst/>
                        </a:rPr>
                        <a:t>northwest</a:t>
                      </a:r>
                      <a:endParaRPr lang="en-US" sz="900" b="0" i="0" u="none" strike="noStrike">
                        <a:solidFill>
                          <a:srgbClr val="000000"/>
                        </a:solidFill>
                        <a:effectLst/>
                        <a:latin typeface="Calibri" panose="020F0502020204030204" pitchFamily="34" charset="0"/>
                      </a:endParaRPr>
                    </a:p>
                  </a:txBody>
                  <a:tcPr marL="5565" marR="5565" marT="5565" marB="0" anchor="b"/>
                </a:tc>
                <a:tc>
                  <a:txBody>
                    <a:bodyPr/>
                    <a:lstStyle/>
                    <a:p>
                      <a:pPr algn="r" fontAlgn="b"/>
                      <a:r>
                        <a:rPr lang="en-US" sz="900" b="0" u="none" strike="noStrike">
                          <a:solidFill>
                            <a:srgbClr val="000000"/>
                          </a:solidFill>
                          <a:effectLst/>
                        </a:rPr>
                        <a:t>6203.902</a:t>
                      </a:r>
                      <a:endParaRPr lang="en-US" sz="900" b="0" i="0" u="none" strike="noStrike">
                        <a:solidFill>
                          <a:srgbClr val="000000"/>
                        </a:solidFill>
                        <a:effectLst/>
                        <a:latin typeface="Calibri" panose="020F0502020204030204" pitchFamily="34" charset="0"/>
                      </a:endParaRPr>
                    </a:p>
                  </a:txBody>
                  <a:tcPr marL="5565" marR="5565" marT="5565" marB="0" anchor="b"/>
                </a:tc>
                <a:extLst>
                  <a:ext uri="{0D108BD9-81ED-4DB2-BD59-A6C34878D82A}">
                    <a16:rowId xmlns:a16="http://schemas.microsoft.com/office/drawing/2014/main" val="1861403516"/>
                  </a:ext>
                </a:extLst>
              </a:tr>
              <a:tr h="173788">
                <a:tc>
                  <a:txBody>
                    <a:bodyPr/>
                    <a:lstStyle/>
                    <a:p>
                      <a:pPr algn="r" fontAlgn="b"/>
                      <a:r>
                        <a:rPr lang="en-US" sz="900" b="0" u="none" strike="noStrike">
                          <a:solidFill>
                            <a:srgbClr val="000000"/>
                          </a:solidFill>
                          <a:effectLst/>
                        </a:rPr>
                        <a:t>59</a:t>
                      </a:r>
                      <a:endParaRPr lang="en-US" sz="900" b="0" i="0" u="none" strike="noStrike">
                        <a:solidFill>
                          <a:srgbClr val="000000"/>
                        </a:solidFill>
                        <a:effectLst/>
                        <a:latin typeface="Calibri" panose="020F0502020204030204" pitchFamily="34" charset="0"/>
                      </a:endParaRPr>
                    </a:p>
                  </a:txBody>
                  <a:tcPr marL="5565" marR="5565" marT="5565" marB="0" anchor="b"/>
                </a:tc>
                <a:tc>
                  <a:txBody>
                    <a:bodyPr/>
                    <a:lstStyle/>
                    <a:p>
                      <a:pPr algn="l" fontAlgn="b"/>
                      <a:r>
                        <a:rPr lang="en-US" sz="900" b="0" u="none" strike="noStrike">
                          <a:solidFill>
                            <a:srgbClr val="000000"/>
                          </a:solidFill>
                          <a:effectLst/>
                        </a:rPr>
                        <a:t>female</a:t>
                      </a:r>
                      <a:endParaRPr lang="en-US" sz="900" b="0" i="0" u="none" strike="noStrike">
                        <a:solidFill>
                          <a:srgbClr val="000000"/>
                        </a:solidFill>
                        <a:effectLst/>
                        <a:latin typeface="Calibri" panose="020F0502020204030204" pitchFamily="34" charset="0"/>
                      </a:endParaRPr>
                    </a:p>
                  </a:txBody>
                  <a:tcPr marL="5565" marR="5565" marT="5565" marB="0" anchor="b"/>
                </a:tc>
                <a:tc>
                  <a:txBody>
                    <a:bodyPr/>
                    <a:lstStyle/>
                    <a:p>
                      <a:pPr algn="r" fontAlgn="b"/>
                      <a:r>
                        <a:rPr lang="en-US" sz="900" b="0" u="none" strike="noStrike">
                          <a:solidFill>
                            <a:srgbClr val="000000"/>
                          </a:solidFill>
                          <a:effectLst/>
                        </a:rPr>
                        <a:t>27.72</a:t>
                      </a:r>
                      <a:endParaRPr lang="en-US" sz="900" b="0" i="0" u="none" strike="noStrike">
                        <a:solidFill>
                          <a:srgbClr val="000000"/>
                        </a:solidFill>
                        <a:effectLst/>
                        <a:latin typeface="Calibri" panose="020F0502020204030204" pitchFamily="34" charset="0"/>
                      </a:endParaRPr>
                    </a:p>
                  </a:txBody>
                  <a:tcPr marL="5565" marR="5565" marT="5565" marB="0" anchor="b"/>
                </a:tc>
                <a:tc>
                  <a:txBody>
                    <a:bodyPr/>
                    <a:lstStyle/>
                    <a:p>
                      <a:pPr algn="r" fontAlgn="b"/>
                      <a:r>
                        <a:rPr lang="en-US" sz="900" b="0" u="none" strike="noStrike">
                          <a:solidFill>
                            <a:srgbClr val="000000"/>
                          </a:solidFill>
                          <a:effectLst/>
                        </a:rPr>
                        <a:t>3</a:t>
                      </a:r>
                      <a:endParaRPr lang="en-US" sz="900" b="0" i="0" u="none" strike="noStrike">
                        <a:solidFill>
                          <a:srgbClr val="000000"/>
                        </a:solidFill>
                        <a:effectLst/>
                        <a:latin typeface="Calibri" panose="020F0502020204030204" pitchFamily="34" charset="0"/>
                      </a:endParaRPr>
                    </a:p>
                  </a:txBody>
                  <a:tcPr marL="5565" marR="5565" marT="5565" marB="0" anchor="b"/>
                </a:tc>
                <a:tc>
                  <a:txBody>
                    <a:bodyPr/>
                    <a:lstStyle/>
                    <a:p>
                      <a:pPr algn="l" fontAlgn="b"/>
                      <a:r>
                        <a:rPr lang="en-US" sz="900" b="0" u="none" strike="noStrike">
                          <a:solidFill>
                            <a:srgbClr val="000000"/>
                          </a:solidFill>
                          <a:effectLst/>
                        </a:rPr>
                        <a:t>no</a:t>
                      </a:r>
                      <a:endParaRPr lang="en-US" sz="900" b="0" i="0" u="none" strike="noStrike">
                        <a:solidFill>
                          <a:srgbClr val="000000"/>
                        </a:solidFill>
                        <a:effectLst/>
                        <a:latin typeface="Calibri" panose="020F0502020204030204" pitchFamily="34" charset="0"/>
                      </a:endParaRPr>
                    </a:p>
                  </a:txBody>
                  <a:tcPr marL="5565" marR="5565" marT="5565" marB="0" anchor="b"/>
                </a:tc>
                <a:tc>
                  <a:txBody>
                    <a:bodyPr/>
                    <a:lstStyle/>
                    <a:p>
                      <a:pPr algn="l" fontAlgn="b"/>
                      <a:r>
                        <a:rPr lang="en-US" sz="900" b="0" u="none" strike="noStrike">
                          <a:solidFill>
                            <a:srgbClr val="000000"/>
                          </a:solidFill>
                          <a:effectLst/>
                        </a:rPr>
                        <a:t>southeast</a:t>
                      </a:r>
                      <a:endParaRPr lang="en-US" sz="900" b="0" i="0" u="none" strike="noStrike">
                        <a:solidFill>
                          <a:srgbClr val="000000"/>
                        </a:solidFill>
                        <a:effectLst/>
                        <a:latin typeface="Calibri" panose="020F0502020204030204" pitchFamily="34" charset="0"/>
                      </a:endParaRPr>
                    </a:p>
                  </a:txBody>
                  <a:tcPr marL="5565" marR="5565" marT="5565" marB="0" anchor="b"/>
                </a:tc>
                <a:tc>
                  <a:txBody>
                    <a:bodyPr/>
                    <a:lstStyle/>
                    <a:p>
                      <a:pPr algn="r" fontAlgn="b"/>
                      <a:r>
                        <a:rPr lang="en-US" sz="900" b="0" u="none" strike="noStrike">
                          <a:solidFill>
                            <a:srgbClr val="000000"/>
                          </a:solidFill>
                          <a:effectLst/>
                        </a:rPr>
                        <a:t>14001.13</a:t>
                      </a:r>
                      <a:endParaRPr lang="en-US" sz="900" b="0" i="0" u="none" strike="noStrike">
                        <a:solidFill>
                          <a:srgbClr val="000000"/>
                        </a:solidFill>
                        <a:effectLst/>
                        <a:latin typeface="Calibri" panose="020F0502020204030204" pitchFamily="34" charset="0"/>
                      </a:endParaRPr>
                    </a:p>
                  </a:txBody>
                  <a:tcPr marL="5565" marR="5565" marT="5565" marB="0" anchor="b"/>
                </a:tc>
                <a:extLst>
                  <a:ext uri="{0D108BD9-81ED-4DB2-BD59-A6C34878D82A}">
                    <a16:rowId xmlns:a16="http://schemas.microsoft.com/office/drawing/2014/main" val="403383564"/>
                  </a:ext>
                </a:extLst>
              </a:tr>
              <a:tr h="173788">
                <a:tc>
                  <a:txBody>
                    <a:bodyPr/>
                    <a:lstStyle/>
                    <a:p>
                      <a:pPr algn="r" fontAlgn="b"/>
                      <a:r>
                        <a:rPr lang="en-US" sz="900" b="0" u="none" strike="noStrike">
                          <a:solidFill>
                            <a:srgbClr val="000000"/>
                          </a:solidFill>
                          <a:effectLst/>
                        </a:rPr>
                        <a:t>63</a:t>
                      </a:r>
                      <a:endParaRPr lang="en-US" sz="900" b="0" i="0" u="none" strike="noStrike">
                        <a:solidFill>
                          <a:srgbClr val="000000"/>
                        </a:solidFill>
                        <a:effectLst/>
                        <a:latin typeface="Calibri" panose="020F0502020204030204" pitchFamily="34" charset="0"/>
                      </a:endParaRPr>
                    </a:p>
                  </a:txBody>
                  <a:tcPr marL="5565" marR="5565" marT="5565" marB="0" anchor="b"/>
                </a:tc>
                <a:tc>
                  <a:txBody>
                    <a:bodyPr/>
                    <a:lstStyle/>
                    <a:p>
                      <a:pPr algn="l" fontAlgn="b"/>
                      <a:r>
                        <a:rPr lang="en-US" sz="900" b="0" u="none" strike="noStrike">
                          <a:solidFill>
                            <a:srgbClr val="000000"/>
                          </a:solidFill>
                          <a:effectLst/>
                        </a:rPr>
                        <a:t>female</a:t>
                      </a:r>
                      <a:endParaRPr lang="en-US" sz="900" b="0" i="0" u="none" strike="noStrike">
                        <a:solidFill>
                          <a:srgbClr val="000000"/>
                        </a:solidFill>
                        <a:effectLst/>
                        <a:latin typeface="Calibri" panose="020F0502020204030204" pitchFamily="34" charset="0"/>
                      </a:endParaRPr>
                    </a:p>
                  </a:txBody>
                  <a:tcPr marL="5565" marR="5565" marT="5565" marB="0" anchor="b"/>
                </a:tc>
                <a:tc>
                  <a:txBody>
                    <a:bodyPr/>
                    <a:lstStyle/>
                    <a:p>
                      <a:pPr algn="r" fontAlgn="b"/>
                      <a:r>
                        <a:rPr lang="en-US" sz="900" b="0" u="none" strike="noStrike">
                          <a:solidFill>
                            <a:srgbClr val="000000"/>
                          </a:solidFill>
                          <a:effectLst/>
                        </a:rPr>
                        <a:t>23.085</a:t>
                      </a:r>
                      <a:endParaRPr lang="en-US" sz="900" b="0" i="0" u="none" strike="noStrike">
                        <a:solidFill>
                          <a:srgbClr val="000000"/>
                        </a:solidFill>
                        <a:effectLst/>
                        <a:latin typeface="Calibri" panose="020F0502020204030204" pitchFamily="34" charset="0"/>
                      </a:endParaRPr>
                    </a:p>
                  </a:txBody>
                  <a:tcPr marL="5565" marR="5565" marT="5565" marB="0" anchor="b"/>
                </a:tc>
                <a:tc>
                  <a:txBody>
                    <a:bodyPr/>
                    <a:lstStyle/>
                    <a:p>
                      <a:pPr algn="r" fontAlgn="b"/>
                      <a:r>
                        <a:rPr lang="en-US" sz="900" b="0" u="none" strike="noStrike">
                          <a:solidFill>
                            <a:srgbClr val="000000"/>
                          </a:solidFill>
                          <a:effectLst/>
                        </a:rPr>
                        <a:t>0</a:t>
                      </a:r>
                      <a:endParaRPr lang="en-US" sz="900" b="0" i="0" u="none" strike="noStrike">
                        <a:solidFill>
                          <a:srgbClr val="000000"/>
                        </a:solidFill>
                        <a:effectLst/>
                        <a:latin typeface="Calibri" panose="020F0502020204030204" pitchFamily="34" charset="0"/>
                      </a:endParaRPr>
                    </a:p>
                  </a:txBody>
                  <a:tcPr marL="5565" marR="5565" marT="5565" marB="0" anchor="b"/>
                </a:tc>
                <a:tc>
                  <a:txBody>
                    <a:bodyPr/>
                    <a:lstStyle/>
                    <a:p>
                      <a:pPr algn="l" fontAlgn="b"/>
                      <a:r>
                        <a:rPr lang="en-US" sz="900" b="0" u="none" strike="noStrike">
                          <a:solidFill>
                            <a:srgbClr val="000000"/>
                          </a:solidFill>
                          <a:effectLst/>
                        </a:rPr>
                        <a:t>no</a:t>
                      </a:r>
                      <a:endParaRPr lang="en-US" sz="900" b="0" i="0" u="none" strike="noStrike">
                        <a:solidFill>
                          <a:srgbClr val="000000"/>
                        </a:solidFill>
                        <a:effectLst/>
                        <a:latin typeface="Calibri" panose="020F0502020204030204" pitchFamily="34" charset="0"/>
                      </a:endParaRPr>
                    </a:p>
                  </a:txBody>
                  <a:tcPr marL="5565" marR="5565" marT="5565" marB="0" anchor="b"/>
                </a:tc>
                <a:tc>
                  <a:txBody>
                    <a:bodyPr/>
                    <a:lstStyle/>
                    <a:p>
                      <a:pPr algn="l" fontAlgn="b"/>
                      <a:r>
                        <a:rPr lang="en-US" sz="900" b="0" u="none" strike="noStrike">
                          <a:solidFill>
                            <a:srgbClr val="000000"/>
                          </a:solidFill>
                          <a:effectLst/>
                        </a:rPr>
                        <a:t>northeast</a:t>
                      </a:r>
                      <a:endParaRPr lang="en-US" sz="900" b="0" i="0" u="none" strike="noStrike">
                        <a:solidFill>
                          <a:srgbClr val="000000"/>
                        </a:solidFill>
                        <a:effectLst/>
                        <a:latin typeface="Calibri" panose="020F0502020204030204" pitchFamily="34" charset="0"/>
                      </a:endParaRPr>
                    </a:p>
                  </a:txBody>
                  <a:tcPr marL="5565" marR="5565" marT="5565" marB="0" anchor="b"/>
                </a:tc>
                <a:tc>
                  <a:txBody>
                    <a:bodyPr/>
                    <a:lstStyle/>
                    <a:p>
                      <a:pPr algn="r" fontAlgn="b"/>
                      <a:r>
                        <a:rPr lang="en-US" sz="900" b="0" u="none" strike="noStrike">
                          <a:solidFill>
                            <a:srgbClr val="000000"/>
                          </a:solidFill>
                          <a:effectLst/>
                        </a:rPr>
                        <a:t>14451.84</a:t>
                      </a:r>
                      <a:endParaRPr lang="en-US" sz="900" b="0" i="0" u="none" strike="noStrike">
                        <a:solidFill>
                          <a:srgbClr val="000000"/>
                        </a:solidFill>
                        <a:effectLst/>
                        <a:latin typeface="Calibri" panose="020F0502020204030204" pitchFamily="34" charset="0"/>
                      </a:endParaRPr>
                    </a:p>
                  </a:txBody>
                  <a:tcPr marL="5565" marR="5565" marT="5565" marB="0" anchor="b"/>
                </a:tc>
                <a:extLst>
                  <a:ext uri="{0D108BD9-81ED-4DB2-BD59-A6C34878D82A}">
                    <a16:rowId xmlns:a16="http://schemas.microsoft.com/office/drawing/2014/main" val="358507758"/>
                  </a:ext>
                </a:extLst>
              </a:tr>
              <a:tr h="173788">
                <a:tc>
                  <a:txBody>
                    <a:bodyPr/>
                    <a:lstStyle/>
                    <a:p>
                      <a:pPr algn="r" fontAlgn="b"/>
                      <a:r>
                        <a:rPr lang="en-US" sz="900" b="0" u="none" strike="noStrike">
                          <a:solidFill>
                            <a:srgbClr val="000000"/>
                          </a:solidFill>
                          <a:effectLst/>
                        </a:rPr>
                        <a:t>55</a:t>
                      </a:r>
                      <a:endParaRPr lang="en-US" sz="900" b="0" i="0" u="none" strike="noStrike">
                        <a:solidFill>
                          <a:srgbClr val="000000"/>
                        </a:solidFill>
                        <a:effectLst/>
                        <a:latin typeface="Calibri" panose="020F0502020204030204" pitchFamily="34" charset="0"/>
                      </a:endParaRPr>
                    </a:p>
                  </a:txBody>
                  <a:tcPr marL="5565" marR="5565" marT="5565" marB="0" anchor="b"/>
                </a:tc>
                <a:tc>
                  <a:txBody>
                    <a:bodyPr/>
                    <a:lstStyle/>
                    <a:p>
                      <a:pPr algn="l" fontAlgn="b"/>
                      <a:r>
                        <a:rPr lang="en-US" sz="900" b="0" u="none" strike="noStrike">
                          <a:solidFill>
                            <a:srgbClr val="000000"/>
                          </a:solidFill>
                          <a:effectLst/>
                        </a:rPr>
                        <a:t>female</a:t>
                      </a:r>
                      <a:endParaRPr lang="en-US" sz="900" b="0" i="0" u="none" strike="noStrike">
                        <a:solidFill>
                          <a:srgbClr val="000000"/>
                        </a:solidFill>
                        <a:effectLst/>
                        <a:latin typeface="Calibri" panose="020F0502020204030204" pitchFamily="34" charset="0"/>
                      </a:endParaRPr>
                    </a:p>
                  </a:txBody>
                  <a:tcPr marL="5565" marR="5565" marT="5565" marB="0" anchor="b"/>
                </a:tc>
                <a:tc>
                  <a:txBody>
                    <a:bodyPr/>
                    <a:lstStyle/>
                    <a:p>
                      <a:pPr algn="r" fontAlgn="b"/>
                      <a:r>
                        <a:rPr lang="en-US" sz="900" b="0" u="none" strike="noStrike">
                          <a:solidFill>
                            <a:srgbClr val="000000"/>
                          </a:solidFill>
                          <a:effectLst/>
                        </a:rPr>
                        <a:t>32.775</a:t>
                      </a:r>
                      <a:endParaRPr lang="en-US" sz="900" b="0" i="0" u="none" strike="noStrike">
                        <a:solidFill>
                          <a:srgbClr val="000000"/>
                        </a:solidFill>
                        <a:effectLst/>
                        <a:latin typeface="Calibri" panose="020F0502020204030204" pitchFamily="34" charset="0"/>
                      </a:endParaRPr>
                    </a:p>
                  </a:txBody>
                  <a:tcPr marL="5565" marR="5565" marT="5565" marB="0" anchor="b"/>
                </a:tc>
                <a:tc>
                  <a:txBody>
                    <a:bodyPr/>
                    <a:lstStyle/>
                    <a:p>
                      <a:pPr algn="r" fontAlgn="b"/>
                      <a:r>
                        <a:rPr lang="en-US" sz="900" b="0" u="none" strike="noStrike">
                          <a:solidFill>
                            <a:srgbClr val="000000"/>
                          </a:solidFill>
                          <a:effectLst/>
                        </a:rPr>
                        <a:t>2</a:t>
                      </a:r>
                      <a:endParaRPr lang="en-US" sz="900" b="0" i="0" u="none" strike="noStrike">
                        <a:solidFill>
                          <a:srgbClr val="000000"/>
                        </a:solidFill>
                        <a:effectLst/>
                        <a:latin typeface="Calibri" panose="020F0502020204030204" pitchFamily="34" charset="0"/>
                      </a:endParaRPr>
                    </a:p>
                  </a:txBody>
                  <a:tcPr marL="5565" marR="5565" marT="5565" marB="0" anchor="b"/>
                </a:tc>
                <a:tc>
                  <a:txBody>
                    <a:bodyPr/>
                    <a:lstStyle/>
                    <a:p>
                      <a:pPr algn="l" fontAlgn="b"/>
                      <a:r>
                        <a:rPr lang="en-US" sz="900" b="0" u="none" strike="noStrike">
                          <a:solidFill>
                            <a:srgbClr val="000000"/>
                          </a:solidFill>
                          <a:effectLst/>
                        </a:rPr>
                        <a:t>no</a:t>
                      </a:r>
                      <a:endParaRPr lang="en-US" sz="900" b="0" i="0" u="none" strike="noStrike">
                        <a:solidFill>
                          <a:srgbClr val="000000"/>
                        </a:solidFill>
                        <a:effectLst/>
                        <a:latin typeface="Calibri" panose="020F0502020204030204" pitchFamily="34" charset="0"/>
                      </a:endParaRPr>
                    </a:p>
                  </a:txBody>
                  <a:tcPr marL="5565" marR="5565" marT="5565" marB="0" anchor="b"/>
                </a:tc>
                <a:tc>
                  <a:txBody>
                    <a:bodyPr/>
                    <a:lstStyle/>
                    <a:p>
                      <a:pPr algn="l" fontAlgn="b"/>
                      <a:r>
                        <a:rPr lang="en-US" sz="900" b="0" u="none" strike="noStrike">
                          <a:solidFill>
                            <a:srgbClr val="000000"/>
                          </a:solidFill>
                          <a:effectLst/>
                        </a:rPr>
                        <a:t>northwest</a:t>
                      </a:r>
                      <a:endParaRPr lang="en-US" sz="900" b="0" i="0" u="none" strike="noStrike">
                        <a:solidFill>
                          <a:srgbClr val="000000"/>
                        </a:solidFill>
                        <a:effectLst/>
                        <a:latin typeface="Calibri" panose="020F0502020204030204" pitchFamily="34" charset="0"/>
                      </a:endParaRPr>
                    </a:p>
                  </a:txBody>
                  <a:tcPr marL="5565" marR="5565" marT="5565" marB="0" anchor="b"/>
                </a:tc>
                <a:tc>
                  <a:txBody>
                    <a:bodyPr/>
                    <a:lstStyle/>
                    <a:p>
                      <a:pPr algn="r" fontAlgn="b"/>
                      <a:r>
                        <a:rPr lang="en-US" sz="900" b="0" u="none" strike="noStrike">
                          <a:solidFill>
                            <a:srgbClr val="000000"/>
                          </a:solidFill>
                          <a:effectLst/>
                        </a:rPr>
                        <a:t>12268.63</a:t>
                      </a:r>
                      <a:endParaRPr lang="en-US" sz="900" b="0" i="0" u="none" strike="noStrike">
                        <a:solidFill>
                          <a:srgbClr val="000000"/>
                        </a:solidFill>
                        <a:effectLst/>
                        <a:latin typeface="Calibri" panose="020F0502020204030204" pitchFamily="34" charset="0"/>
                      </a:endParaRPr>
                    </a:p>
                  </a:txBody>
                  <a:tcPr marL="5565" marR="5565" marT="5565" marB="0" anchor="b"/>
                </a:tc>
                <a:extLst>
                  <a:ext uri="{0D108BD9-81ED-4DB2-BD59-A6C34878D82A}">
                    <a16:rowId xmlns:a16="http://schemas.microsoft.com/office/drawing/2014/main" val="3140421049"/>
                  </a:ext>
                </a:extLst>
              </a:tr>
            </a:tbl>
          </a:graphicData>
        </a:graphic>
      </p:graphicFrame>
    </p:spTree>
    <p:extLst>
      <p:ext uri="{BB962C8B-B14F-4D97-AF65-F5344CB8AC3E}">
        <p14:creationId xmlns:p14="http://schemas.microsoft.com/office/powerpoint/2010/main" val="12525882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B854194-185D-494D-905C-7C7CB2E3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211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4F5FA0D-0104-4987-8241-EFF7C85B8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8" cy="6858000"/>
          </a:xfrm>
          <a:prstGeom prst="rect">
            <a:avLst/>
          </a:prstGeom>
          <a:gradFill>
            <a:gsLst>
              <a:gs pos="0">
                <a:schemeClr val="accent4"/>
              </a:gs>
              <a:gs pos="25000">
                <a:schemeClr val="accent4"/>
              </a:gs>
              <a:gs pos="94000">
                <a:schemeClr val="accent2"/>
              </a:gs>
              <a:gs pos="100000">
                <a:schemeClr val="accent2"/>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2897127E-6CEF-446C-BE87-93B7C46E49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85FEA3AD-F927-49EC-8FD7-A9076E871F1C}"/>
              </a:ext>
            </a:extLst>
          </p:cNvPr>
          <p:cNvSpPr>
            <a:spLocks noGrp="1"/>
          </p:cNvSpPr>
          <p:nvPr>
            <p:ph type="title"/>
          </p:nvPr>
        </p:nvSpPr>
        <p:spPr>
          <a:xfrm>
            <a:off x="640079" y="2053641"/>
            <a:ext cx="3669161" cy="2760098"/>
          </a:xfrm>
        </p:spPr>
        <p:txBody>
          <a:bodyPr>
            <a:normAutofit/>
          </a:bodyPr>
          <a:lstStyle/>
          <a:p>
            <a:r>
              <a:rPr lang="en-US" dirty="0">
                <a:solidFill>
                  <a:srgbClr val="FFFFFF"/>
                </a:solidFill>
              </a:rPr>
              <a:t>                  </a:t>
            </a:r>
            <a:r>
              <a:rPr lang="en-US" dirty="0">
                <a:solidFill>
                  <a:srgbClr val="FFFFFF"/>
                </a:solidFill>
                <a:latin typeface="Times New Roman" panose="02020603050405020304" pitchFamily="18" charset="0"/>
                <a:cs typeface="Times New Roman" panose="02020603050405020304" pitchFamily="18" charset="0"/>
              </a:rPr>
              <a:t>DETAILS OF DATSET</a:t>
            </a:r>
          </a:p>
        </p:txBody>
      </p:sp>
      <p:sp>
        <p:nvSpPr>
          <p:cNvPr id="3" name="Content Placeholder 2">
            <a:extLst>
              <a:ext uri="{FF2B5EF4-FFF2-40B4-BE49-F238E27FC236}">
                <a16:creationId xmlns:a16="http://schemas.microsoft.com/office/drawing/2014/main" id="{6E568E2B-EB83-47B4-9E08-36FAA0E93BA2}"/>
              </a:ext>
            </a:extLst>
          </p:cNvPr>
          <p:cNvSpPr>
            <a:spLocks noGrp="1"/>
          </p:cNvSpPr>
          <p:nvPr>
            <p:ph idx="1"/>
          </p:nvPr>
        </p:nvSpPr>
        <p:spPr>
          <a:xfrm>
            <a:off x="6090574" y="801866"/>
            <a:ext cx="5306084" cy="5230634"/>
          </a:xfrm>
        </p:spPr>
        <p:txBody>
          <a:bodyPr anchor="ctr">
            <a:normAutofit/>
          </a:bodyPr>
          <a:lstStyle/>
          <a:p>
            <a:r>
              <a:rPr lang="en-US" sz="2400">
                <a:solidFill>
                  <a:srgbClr val="000000"/>
                </a:solidFill>
              </a:rPr>
              <a:t>CATEGORICAL VARIABLES</a:t>
            </a:r>
          </a:p>
          <a:p>
            <a:r>
              <a:rPr lang="en-US" sz="2400">
                <a:solidFill>
                  <a:srgbClr val="000000"/>
                </a:solidFill>
              </a:rPr>
              <a:t>NUMERICAL VARIABLES</a:t>
            </a:r>
          </a:p>
          <a:p>
            <a:r>
              <a:rPr lang="en-US" sz="2400">
                <a:solidFill>
                  <a:srgbClr val="000000"/>
                </a:solidFill>
              </a:rPr>
              <a:t>NO MISSING VALUES</a:t>
            </a:r>
          </a:p>
          <a:p>
            <a:r>
              <a:rPr lang="en-US" sz="2400">
                <a:solidFill>
                  <a:srgbClr val="000000"/>
                </a:solidFill>
              </a:rPr>
              <a:t>1338 ROWS AND  7 COLUMNS</a:t>
            </a:r>
          </a:p>
        </p:txBody>
      </p:sp>
    </p:spTree>
    <p:extLst>
      <p:ext uri="{BB962C8B-B14F-4D97-AF65-F5344CB8AC3E}">
        <p14:creationId xmlns:p14="http://schemas.microsoft.com/office/powerpoint/2010/main" val="103657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7" name="Rectangle 46">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Content Placeholder 9">
            <a:extLst>
              <a:ext uri="{FF2B5EF4-FFF2-40B4-BE49-F238E27FC236}">
                <a16:creationId xmlns:a16="http://schemas.microsoft.com/office/drawing/2014/main" id="{29DB64CB-77EC-450F-A639-8BD208DC420F}"/>
              </a:ext>
            </a:extLst>
          </p:cNvPr>
          <p:cNvPicPr>
            <a:picLocks noGrp="1" noChangeAspect="1"/>
          </p:cNvPicPr>
          <p:nvPr>
            <p:ph idx="1"/>
          </p:nvPr>
        </p:nvPicPr>
        <p:blipFill rotWithShape="1">
          <a:blip r:embed="rId2"/>
          <a:srcRect r="47142" b="9091"/>
          <a:stretch/>
        </p:blipFill>
        <p:spPr>
          <a:xfrm>
            <a:off x="3523488" y="-10"/>
            <a:ext cx="8668512" cy="6857999"/>
          </a:xfrm>
          <a:prstGeom prst="rect">
            <a:avLst/>
          </a:prstGeom>
        </p:spPr>
      </p:pic>
      <p:sp>
        <p:nvSpPr>
          <p:cNvPr id="49" name="Rectangle 48">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CE5EF2F-935A-4761-A8A2-A55A1565DD02}"/>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a:t>           LIBRARIES USED</a:t>
            </a:r>
          </a:p>
        </p:txBody>
      </p:sp>
      <p:sp>
        <p:nvSpPr>
          <p:cNvPr id="51" name="Rectangle 50">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3" name="Rectangle 52">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33815696"/>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ED25F1-F1DF-4DFF-B0E8-3CF517EED00A}"/>
              </a:ext>
            </a:extLst>
          </p:cNvPr>
          <p:cNvSpPr>
            <a:spLocks noGrp="1"/>
          </p:cNvSpPr>
          <p:nvPr>
            <p:ph type="title"/>
          </p:nvPr>
        </p:nvSpPr>
        <p:spPr>
          <a:xfrm>
            <a:off x="838200" y="723578"/>
            <a:ext cx="4595071" cy="1645501"/>
          </a:xfrm>
        </p:spPr>
        <p:txBody>
          <a:bodyPr vert="horz" lIns="91440" tIns="45720" rIns="91440" bIns="45720" rtlCol="0" anchor="ctr">
            <a:normAutofit fontScale="90000"/>
          </a:bodyPr>
          <a:lstStyle/>
          <a:p>
            <a:r>
              <a:rPr lang="en-US" sz="3800" b="1" dirty="0">
                <a:latin typeface="Times New Roman" panose="02020603050405020304" pitchFamily="18" charset="0"/>
                <a:cs typeface="Times New Roman" panose="02020603050405020304" pitchFamily="18" charset="0"/>
              </a:rPr>
              <a:t>How does children affect Life Insurance Charges ?</a:t>
            </a:r>
            <a:br>
              <a:rPr lang="en-US" sz="3400" dirty="0"/>
            </a:br>
            <a:endParaRPr lang="en-US" sz="3400" dirty="0"/>
          </a:p>
        </p:txBody>
      </p:sp>
      <p:sp>
        <p:nvSpPr>
          <p:cNvPr id="4" name="TextBox 3">
            <a:extLst>
              <a:ext uri="{FF2B5EF4-FFF2-40B4-BE49-F238E27FC236}">
                <a16:creationId xmlns:a16="http://schemas.microsoft.com/office/drawing/2014/main" id="{80CEA1F5-2896-4D19-B035-5FD9572C4803}"/>
              </a:ext>
            </a:extLst>
          </p:cNvPr>
          <p:cNvSpPr txBox="1"/>
          <p:nvPr/>
        </p:nvSpPr>
        <p:spPr>
          <a:xfrm>
            <a:off x="212650" y="2548467"/>
            <a:ext cx="5565285" cy="3628495"/>
          </a:xfrm>
          <a:prstGeom prst="rect">
            <a:avLst/>
          </a:prstGeom>
        </p:spPr>
        <p:txBody>
          <a:bodyPr vert="horz" lIns="91440" tIns="45720" rIns="91440" bIns="45720" rtlCol="0">
            <a:noAutofit/>
          </a:bodyPr>
          <a:lstStyle/>
          <a:p>
            <a:pPr indent="-228600">
              <a:lnSpc>
                <a:spcPct val="90000"/>
              </a:lnSpc>
              <a:spcAft>
                <a:spcPts val="600"/>
              </a:spcAft>
              <a:buFont typeface="Arial" panose="020B0604020202020204" pitchFamily="34" charset="0"/>
              <a:buChar char="•"/>
            </a:pPr>
            <a:r>
              <a:rPr lang="en-US" sz="2100" dirty="0">
                <a:latin typeface="Times New Roman" panose="02020603050405020304" pitchFamily="18" charset="0"/>
                <a:cs typeface="Times New Roman" panose="02020603050405020304" pitchFamily="18" charset="0"/>
              </a:rPr>
              <a:t> The  bar plot figure shows that most customers does not have children and very few customers have 4 or 5 children.</a:t>
            </a:r>
          </a:p>
          <a:p>
            <a:pPr indent="-228600">
              <a:lnSpc>
                <a:spcPct val="90000"/>
              </a:lnSpc>
              <a:spcAft>
                <a:spcPts val="600"/>
              </a:spcAft>
              <a:buFont typeface="Arial" panose="020B0604020202020204" pitchFamily="34" charset="0"/>
              <a:buChar char="•"/>
            </a:pPr>
            <a:r>
              <a:rPr lang="en-US" sz="2100" dirty="0">
                <a:latin typeface="Times New Roman" panose="02020603050405020304" pitchFamily="18" charset="0"/>
                <a:cs typeface="Times New Roman" panose="02020603050405020304" pitchFamily="18" charset="0"/>
              </a:rPr>
              <a:t> The Pie chart shows that 42.9 % of customers does not have children, 24.2% of customers have one child, 17.9 % have two children, 11.7 % have three children ,1.9 % have four children and 1.3 % have five children. </a:t>
            </a:r>
          </a:p>
          <a:p>
            <a:pPr indent="-228600">
              <a:lnSpc>
                <a:spcPct val="90000"/>
              </a:lnSpc>
              <a:spcAft>
                <a:spcPts val="600"/>
              </a:spcAft>
              <a:buFont typeface="Arial" panose="020B0604020202020204" pitchFamily="34" charset="0"/>
              <a:buChar char="•"/>
            </a:pPr>
            <a:r>
              <a:rPr lang="en-US" sz="2100" dirty="0">
                <a:latin typeface="Times New Roman" panose="02020603050405020304" pitchFamily="18" charset="0"/>
                <a:cs typeface="Times New Roman" panose="02020603050405020304" pitchFamily="18" charset="0"/>
              </a:rPr>
              <a:t> The swarm plot shows that customers who doesn't have any children or 1 child insurance charges are less.</a:t>
            </a:r>
          </a:p>
        </p:txBody>
      </p:sp>
      <p:sp>
        <p:nvSpPr>
          <p:cNvPr id="75" name="Rectangle 74">
            <a:extLst>
              <a:ext uri="{FF2B5EF4-FFF2-40B4-BE49-F238E27FC236}">
                <a16:creationId xmlns:a16="http://schemas.microsoft.com/office/drawing/2014/main" id="{003713C1-2FB2-413B-BF91-3AE41726FB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0991" y="3474720"/>
            <a:ext cx="6100914" cy="33832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7" name="Rectangle 76">
            <a:extLst>
              <a:ext uri="{FF2B5EF4-FFF2-40B4-BE49-F238E27FC236}">
                <a16:creationId xmlns:a16="http://schemas.microsoft.com/office/drawing/2014/main" id="{90795B4D-5022-4A7F-A01D-8D880B7CD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99584" y="0"/>
            <a:ext cx="6192415" cy="6858000"/>
          </a:xfrm>
          <a:prstGeom prst="rect">
            <a:avLst/>
          </a:prstGeom>
          <a:solidFill>
            <a:schemeClr val="tx1">
              <a:lumMod val="85000"/>
              <a:lumOff val="1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9" name="Rectangle 78">
            <a:extLst>
              <a:ext uri="{FF2B5EF4-FFF2-40B4-BE49-F238E27FC236}">
                <a16:creationId xmlns:a16="http://schemas.microsoft.com/office/drawing/2014/main" id="{AFD19018-DE7C-4796-ADF2-AD2EB0FC0D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5999" y="0"/>
            <a:ext cx="3002281" cy="33832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28" name="Picture 4">
            <a:extLst>
              <a:ext uri="{FF2B5EF4-FFF2-40B4-BE49-F238E27FC236}">
                <a16:creationId xmlns:a16="http://schemas.microsoft.com/office/drawing/2014/main" id="{A8DBC43A-8AAC-4256-8A42-D8ADC795F9E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420908" y="455475"/>
            <a:ext cx="2364317" cy="2472331"/>
          </a:xfrm>
          <a:prstGeom prst="rect">
            <a:avLst/>
          </a:prstGeom>
          <a:noFill/>
          <a:extLst>
            <a:ext uri="{909E8E84-426E-40DD-AFC4-6F175D3DCCD1}">
              <a14:hiddenFill xmlns:a14="http://schemas.microsoft.com/office/drawing/2010/main">
                <a:solidFill>
                  <a:srgbClr val="FFFFFF"/>
                </a:solidFill>
              </a14:hiddenFill>
            </a:ext>
          </a:extLst>
        </p:spPr>
      </p:pic>
      <p:sp>
        <p:nvSpPr>
          <p:cNvPr id="81" name="Rectangle 80">
            <a:extLst>
              <a:ext uri="{FF2B5EF4-FFF2-40B4-BE49-F238E27FC236}">
                <a16:creationId xmlns:a16="http://schemas.microsoft.com/office/drawing/2014/main" id="{B1A0A2C2-4F85-44AF-8708-8DCA4B550C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9624" y="0"/>
            <a:ext cx="3002281" cy="33832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30" name="Picture 6">
            <a:extLst>
              <a:ext uri="{FF2B5EF4-FFF2-40B4-BE49-F238E27FC236}">
                <a16:creationId xmlns:a16="http://schemas.microsoft.com/office/drawing/2014/main" id="{8FCDA272-39BB-4189-981A-587BBA930452}"/>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9502775" y="509482"/>
            <a:ext cx="2364317" cy="2364317"/>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64226F9F-6746-4DCE-97C8-1AD3B553D314}"/>
              </a:ext>
            </a:extLst>
          </p:cNvPr>
          <p:cNvPicPr>
            <a:picLocks noGrp="1" noChangeAspect="1" noChangeArrowheads="1"/>
          </p:cNvPicPr>
          <p:nvPr>
            <p:ph idx="1"/>
          </p:nvPr>
        </p:nvPicPr>
        <p:blipFill>
          <a:blip r:embed="rId4">
            <a:extLst>
              <a:ext uri="{28A0092B-C50C-407E-A947-70E740481C1C}">
                <a14:useLocalDpi xmlns:a14="http://schemas.microsoft.com/office/drawing/2010/main" val="0"/>
              </a:ext>
            </a:extLst>
          </a:blip>
          <a:stretch>
            <a:fillRect/>
          </a:stretch>
        </p:blipFill>
        <p:spPr bwMode="auto">
          <a:xfrm>
            <a:off x="7265131" y="3796452"/>
            <a:ext cx="3757737" cy="25598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9353419"/>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8" name="Rectangle 77">
            <a:extLst>
              <a:ext uri="{FF2B5EF4-FFF2-40B4-BE49-F238E27FC236}">
                <a16:creationId xmlns:a16="http://schemas.microsoft.com/office/drawing/2014/main" id="{AE6CA01B-0DEB-4E9A-9768-B728DA42C1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597B584-3C40-4DB3-A8F1-0719C1643F7F}"/>
              </a:ext>
            </a:extLst>
          </p:cNvPr>
          <p:cNvSpPr>
            <a:spLocks noGrp="1"/>
          </p:cNvSpPr>
          <p:nvPr>
            <p:ph type="title"/>
          </p:nvPr>
        </p:nvSpPr>
        <p:spPr>
          <a:xfrm>
            <a:off x="804672" y="802955"/>
            <a:ext cx="6318649" cy="1454051"/>
          </a:xfrm>
        </p:spPr>
        <p:txBody>
          <a:bodyPr vert="horz" lIns="91440" tIns="45720" rIns="91440" bIns="45720" rtlCol="0" anchor="b">
            <a:normAutofit/>
          </a:bodyPr>
          <a:lstStyle/>
          <a:p>
            <a:r>
              <a:rPr lang="en-US" sz="3600" b="1">
                <a:solidFill>
                  <a:schemeClr val="tx2"/>
                </a:solidFill>
              </a:rPr>
              <a:t>How does Regions affect Life Insurance Charges ?</a:t>
            </a:r>
          </a:p>
        </p:txBody>
      </p:sp>
      <p:grpSp>
        <p:nvGrpSpPr>
          <p:cNvPr id="80" name="Group 79">
            <a:extLst>
              <a:ext uri="{FF2B5EF4-FFF2-40B4-BE49-F238E27FC236}">
                <a16:creationId xmlns:a16="http://schemas.microsoft.com/office/drawing/2014/main" id="{A57D8C8E-634E-4E83-9657-225A4DFE47E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155"/>
            <a:ext cx="2514948" cy="2174333"/>
            <a:chOff x="-305" y="-4155"/>
            <a:chExt cx="2514948" cy="2174333"/>
          </a:xfrm>
        </p:grpSpPr>
        <p:sp>
          <p:nvSpPr>
            <p:cNvPr id="2059" name="Freeform: Shape 80">
              <a:extLst>
                <a:ext uri="{FF2B5EF4-FFF2-40B4-BE49-F238E27FC236}">
                  <a16:creationId xmlns:a16="http://schemas.microsoft.com/office/drawing/2014/main" id="{9D5D1578-BE90-4A7E-9856-BB4025E5AE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Freeform: Shape 81">
              <a:extLst>
                <a:ext uri="{FF2B5EF4-FFF2-40B4-BE49-F238E27FC236}">
                  <a16:creationId xmlns:a16="http://schemas.microsoft.com/office/drawing/2014/main" id="{18ADDDE1-EC05-4BE5-9866-89714E0B73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Freeform: Shape 82">
              <a:extLst>
                <a:ext uri="{FF2B5EF4-FFF2-40B4-BE49-F238E27FC236}">
                  <a16:creationId xmlns:a16="http://schemas.microsoft.com/office/drawing/2014/main" id="{0A118A52-E1FF-455C-B1A1-1CF50EE05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84" name="Freeform: Shape 83">
              <a:extLst>
                <a:ext uri="{FF2B5EF4-FFF2-40B4-BE49-F238E27FC236}">
                  <a16:creationId xmlns:a16="http://schemas.microsoft.com/office/drawing/2014/main" id="{30E1677B-677B-48F1-971D-9E7F3CA512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2050" name="Picture 2">
            <a:extLst>
              <a:ext uri="{FF2B5EF4-FFF2-40B4-BE49-F238E27FC236}">
                <a16:creationId xmlns:a16="http://schemas.microsoft.com/office/drawing/2014/main" id="{F342BC1D-0EF6-4865-8762-A26DFE00E3E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8348705" y="2532402"/>
            <a:ext cx="2092063" cy="196260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B69B7491-0C61-4448-817E-322CD02DFBC8}"/>
              </a:ext>
            </a:extLst>
          </p:cNvPr>
          <p:cNvSpPr/>
          <p:nvPr/>
        </p:nvSpPr>
        <p:spPr>
          <a:xfrm>
            <a:off x="804672" y="2421682"/>
            <a:ext cx="4650524" cy="36392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endParaRPr lang="en-US" sz="1700" dirty="0">
              <a:solidFill>
                <a:schemeClr val="tx2"/>
              </a:solidFill>
            </a:endParaRPr>
          </a:p>
          <a:p>
            <a:pPr indent="-228600">
              <a:lnSpc>
                <a:spcPct val="90000"/>
              </a:lnSpc>
              <a:spcAft>
                <a:spcPts val="600"/>
              </a:spcAft>
              <a:buFont typeface="Arial" panose="020B0604020202020204" pitchFamily="34" charset="0"/>
              <a:buChar char="•"/>
            </a:pPr>
            <a:r>
              <a:rPr lang="en-US" sz="1700" dirty="0">
                <a:solidFill>
                  <a:schemeClr val="tx2"/>
                </a:solidFill>
              </a:rPr>
              <a:t>The first graph shows that the most customers from Southeast and the least number of customer from Northeast.</a:t>
            </a:r>
          </a:p>
          <a:p>
            <a:pPr indent="-228600">
              <a:lnSpc>
                <a:spcPct val="90000"/>
              </a:lnSpc>
              <a:spcAft>
                <a:spcPts val="600"/>
              </a:spcAft>
              <a:buFont typeface="Arial" panose="020B0604020202020204" pitchFamily="34" charset="0"/>
              <a:buChar char="•"/>
            </a:pPr>
            <a:endParaRPr lang="en-US" sz="1700" dirty="0">
              <a:solidFill>
                <a:schemeClr val="tx2"/>
              </a:solidFill>
            </a:endParaRPr>
          </a:p>
          <a:p>
            <a:pPr indent="-228600">
              <a:lnSpc>
                <a:spcPct val="90000"/>
              </a:lnSpc>
              <a:spcAft>
                <a:spcPts val="600"/>
              </a:spcAft>
              <a:buFont typeface="Arial" panose="020B0604020202020204" pitchFamily="34" charset="0"/>
              <a:buChar char="•"/>
            </a:pPr>
            <a:r>
              <a:rPr lang="en-US" sz="1700" dirty="0">
                <a:solidFill>
                  <a:schemeClr val="tx2"/>
                </a:solidFill>
              </a:rPr>
              <a:t>The second figure shows that 24.3 % customers from southwest, 27.2% customers from southeast, 24.3% customers from northwest and 24.2% customers from northeast. </a:t>
            </a:r>
          </a:p>
          <a:p>
            <a:pPr indent="-228600">
              <a:lnSpc>
                <a:spcPct val="90000"/>
              </a:lnSpc>
              <a:spcAft>
                <a:spcPts val="600"/>
              </a:spcAft>
              <a:buFont typeface="Arial" panose="020B0604020202020204" pitchFamily="34" charset="0"/>
              <a:buChar char="•"/>
            </a:pPr>
            <a:r>
              <a:rPr lang="en-US" sz="1700" dirty="0">
                <a:solidFill>
                  <a:schemeClr val="tx2"/>
                </a:solidFill>
              </a:rPr>
              <a:t>The third figure show that customers from southeast charges more than other regions and customers charges from southwest charges less than other regions. </a:t>
            </a:r>
          </a:p>
        </p:txBody>
      </p:sp>
      <p:pic>
        <p:nvPicPr>
          <p:cNvPr id="2052" name="Picture 4">
            <a:extLst>
              <a:ext uri="{FF2B5EF4-FFF2-40B4-BE49-F238E27FC236}">
                <a16:creationId xmlns:a16="http://schemas.microsoft.com/office/drawing/2014/main" id="{8342DD28-E77F-4DFE-BE65-8DE2574BB861}"/>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219507" y="4544271"/>
            <a:ext cx="4029555" cy="221625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96CDD4C0-DFF5-43E5-A68A-A8A2B756F7A8}"/>
              </a:ext>
            </a:extLst>
          </p:cNvPr>
          <p:cNvPicPr>
            <a:picLocks noChangeAspect="1"/>
          </p:cNvPicPr>
          <p:nvPr/>
        </p:nvPicPr>
        <p:blipFill>
          <a:blip r:embed="rId4"/>
          <a:stretch>
            <a:fillRect/>
          </a:stretch>
        </p:blipFill>
        <p:spPr>
          <a:xfrm>
            <a:off x="7219507" y="138223"/>
            <a:ext cx="4167821" cy="2344915"/>
          </a:xfrm>
          <a:prstGeom prst="rect">
            <a:avLst/>
          </a:prstGeom>
        </p:spPr>
      </p:pic>
    </p:spTree>
    <p:extLst>
      <p:ext uri="{BB962C8B-B14F-4D97-AF65-F5344CB8AC3E}">
        <p14:creationId xmlns:p14="http://schemas.microsoft.com/office/powerpoint/2010/main" val="35911731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3" name="Rectangle 72">
            <a:extLst>
              <a:ext uri="{FF2B5EF4-FFF2-40B4-BE49-F238E27FC236}">
                <a16:creationId xmlns:a16="http://schemas.microsoft.com/office/drawing/2014/main" id="{D4993743-B10A-433C-9996-3035D2C3A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Freeform 45">
            <a:extLst>
              <a:ext uri="{FF2B5EF4-FFF2-40B4-BE49-F238E27FC236}">
                <a16:creationId xmlns:a16="http://schemas.microsoft.com/office/drawing/2014/main" id="{BB3B8946-A0AA-42D4-8A24-639DC6EA17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7" name="Freeform 46">
            <a:extLst>
              <a:ext uri="{FF2B5EF4-FFF2-40B4-BE49-F238E27FC236}">
                <a16:creationId xmlns:a16="http://schemas.microsoft.com/office/drawing/2014/main" id="{AB1038E6-06EF-4DCB-B52E-D3825C50F7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9" name="Freeform 47">
            <a:extLst>
              <a:ext uri="{FF2B5EF4-FFF2-40B4-BE49-F238E27FC236}">
                <a16:creationId xmlns:a16="http://schemas.microsoft.com/office/drawing/2014/main" id="{5C7EF35C-8B7D-4026-8F09-8B2B225057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1" name="Freeform 44">
            <a:extLst>
              <a:ext uri="{FF2B5EF4-FFF2-40B4-BE49-F238E27FC236}">
                <a16:creationId xmlns:a16="http://schemas.microsoft.com/office/drawing/2014/main" id="{5F24A71D-C0A9-49AC-B2D1-5A9EA2BD38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7348538"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3" name="Rectangle 82">
            <a:extLst>
              <a:ext uri="{FF2B5EF4-FFF2-40B4-BE49-F238E27FC236}">
                <a16:creationId xmlns:a16="http://schemas.microsoft.com/office/drawing/2014/main" id="{14280C55-570C-4284-9850-B2BA33DB67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7033095"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FAD0A586-7A25-4F89-B063-D2131C8D1FCC}"/>
              </a:ext>
            </a:extLst>
          </p:cNvPr>
          <p:cNvSpPr>
            <a:spLocks noGrp="1"/>
          </p:cNvSpPr>
          <p:nvPr>
            <p:ph type="title"/>
          </p:nvPr>
        </p:nvSpPr>
        <p:spPr>
          <a:xfrm>
            <a:off x="964760" y="804328"/>
            <a:ext cx="6091312" cy="1205821"/>
          </a:xfrm>
        </p:spPr>
        <p:txBody>
          <a:bodyPr vert="horz" lIns="91440" tIns="45720" rIns="91440" bIns="45720" rtlCol="0" anchor="ctr">
            <a:noAutofit/>
          </a:bodyPr>
          <a:lstStyle/>
          <a:p>
            <a:r>
              <a:rPr lang="en-US" sz="4000" b="1" dirty="0">
                <a:solidFill>
                  <a:srgbClr val="FEFFFF"/>
                </a:solidFill>
              </a:rPr>
              <a:t>How does smoking affect Life Insurance Charges ?</a:t>
            </a:r>
            <a:br>
              <a:rPr lang="en-US" sz="4000" b="1" dirty="0">
                <a:solidFill>
                  <a:srgbClr val="FEFFFF"/>
                </a:solidFill>
              </a:rPr>
            </a:br>
            <a:endParaRPr lang="en-US" sz="4000" b="1" dirty="0">
              <a:solidFill>
                <a:srgbClr val="FEFFFF"/>
              </a:solidFill>
            </a:endParaRPr>
          </a:p>
        </p:txBody>
      </p:sp>
      <p:sp>
        <p:nvSpPr>
          <p:cNvPr id="4" name="Rectangle 3">
            <a:extLst>
              <a:ext uri="{FF2B5EF4-FFF2-40B4-BE49-F238E27FC236}">
                <a16:creationId xmlns:a16="http://schemas.microsoft.com/office/drawing/2014/main" id="{D7740EBA-A15B-479E-8893-F30EC4BC6D12}"/>
              </a:ext>
            </a:extLst>
          </p:cNvPr>
          <p:cNvSpPr/>
          <p:nvPr/>
        </p:nvSpPr>
        <p:spPr>
          <a:xfrm>
            <a:off x="882027" y="2494450"/>
            <a:ext cx="6174046" cy="35631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2400" dirty="0">
                <a:solidFill>
                  <a:schemeClr val="tx1"/>
                </a:solidFill>
              </a:rPr>
              <a:t> The first figure above shows that Non-smokers’ customers are more compared to smokers’ customers. </a:t>
            </a:r>
          </a:p>
          <a:p>
            <a:pPr indent="-228600">
              <a:lnSpc>
                <a:spcPct val="90000"/>
              </a:lnSpc>
              <a:spcAft>
                <a:spcPts val="600"/>
              </a:spcAft>
              <a:buFont typeface="Arial" panose="020B0604020202020204" pitchFamily="34" charset="0"/>
              <a:buChar char="•"/>
            </a:pPr>
            <a:r>
              <a:rPr lang="en-US" sz="2400" dirty="0">
                <a:solidFill>
                  <a:schemeClr val="tx1"/>
                </a:solidFill>
              </a:rPr>
              <a:t>The second figure shows that Insurance charges were high for smokers than non-smokers.</a:t>
            </a:r>
          </a:p>
        </p:txBody>
      </p:sp>
      <p:pic>
        <p:nvPicPr>
          <p:cNvPr id="3076" name="Picture 4">
            <a:extLst>
              <a:ext uri="{FF2B5EF4-FFF2-40B4-BE49-F238E27FC236}">
                <a16:creationId xmlns:a16="http://schemas.microsoft.com/office/drawing/2014/main" id="{B10C3255-7FC0-4CEE-835A-C319472DC804}"/>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677150" y="4029903"/>
            <a:ext cx="3542897" cy="2184470"/>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68468BCC-8A80-4E8A-A7DA-DA3976F24062}"/>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7969616" y="1386635"/>
            <a:ext cx="3340358" cy="22156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48857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4993743-B10A-433C-9996-3035D2C3A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45">
            <a:extLst>
              <a:ext uri="{FF2B5EF4-FFF2-40B4-BE49-F238E27FC236}">
                <a16:creationId xmlns:a16="http://schemas.microsoft.com/office/drawing/2014/main" id="{BB3B8946-A0AA-42D4-8A24-639DC6EA17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46">
            <a:extLst>
              <a:ext uri="{FF2B5EF4-FFF2-40B4-BE49-F238E27FC236}">
                <a16:creationId xmlns:a16="http://schemas.microsoft.com/office/drawing/2014/main" id="{AB1038E6-06EF-4DCB-B52E-D3825C50F7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47">
            <a:extLst>
              <a:ext uri="{FF2B5EF4-FFF2-40B4-BE49-F238E27FC236}">
                <a16:creationId xmlns:a16="http://schemas.microsoft.com/office/drawing/2014/main" id="{5C7EF35C-8B7D-4026-8F09-8B2B225057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44">
            <a:extLst>
              <a:ext uri="{FF2B5EF4-FFF2-40B4-BE49-F238E27FC236}">
                <a16:creationId xmlns:a16="http://schemas.microsoft.com/office/drawing/2014/main" id="{5F24A71D-C0A9-49AC-B2D1-5A9EA2BD38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7348538"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Rectangle 19">
            <a:extLst>
              <a:ext uri="{FF2B5EF4-FFF2-40B4-BE49-F238E27FC236}">
                <a16:creationId xmlns:a16="http://schemas.microsoft.com/office/drawing/2014/main" id="{14280C55-570C-4284-9850-B2BA33DB67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7033095"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4FBC9742-ECB4-49E4-BFDA-F82C03E9CD84}"/>
              </a:ext>
            </a:extLst>
          </p:cNvPr>
          <p:cNvSpPr>
            <a:spLocks noGrp="1"/>
          </p:cNvSpPr>
          <p:nvPr>
            <p:ph type="title"/>
          </p:nvPr>
        </p:nvSpPr>
        <p:spPr>
          <a:xfrm>
            <a:off x="964760" y="804328"/>
            <a:ext cx="6091312" cy="1205821"/>
          </a:xfrm>
        </p:spPr>
        <p:txBody>
          <a:bodyPr>
            <a:normAutofit/>
          </a:bodyPr>
          <a:lstStyle/>
          <a:p>
            <a:r>
              <a:rPr lang="en-US" sz="4000" b="1" dirty="0">
                <a:solidFill>
                  <a:srgbClr val="FEFFFF"/>
                </a:solidFill>
                <a:latin typeface="Times New Roman" panose="02020603050405020304" pitchFamily="18" charset="0"/>
                <a:cs typeface="Times New Roman" panose="02020603050405020304" pitchFamily="18" charset="0"/>
              </a:rPr>
              <a:t>How does smoking affect Life Insurance Charges ?</a:t>
            </a:r>
          </a:p>
        </p:txBody>
      </p:sp>
      <p:sp>
        <p:nvSpPr>
          <p:cNvPr id="3" name="Content Placeholder 2">
            <a:extLst>
              <a:ext uri="{FF2B5EF4-FFF2-40B4-BE49-F238E27FC236}">
                <a16:creationId xmlns:a16="http://schemas.microsoft.com/office/drawing/2014/main" id="{27B13515-E7D3-49EA-A053-03E74E012036}"/>
              </a:ext>
            </a:extLst>
          </p:cNvPr>
          <p:cNvSpPr>
            <a:spLocks noGrp="1"/>
          </p:cNvSpPr>
          <p:nvPr>
            <p:ph idx="1"/>
          </p:nvPr>
        </p:nvSpPr>
        <p:spPr>
          <a:xfrm>
            <a:off x="1282189" y="2494450"/>
            <a:ext cx="5773883" cy="3563159"/>
          </a:xfrm>
        </p:spPr>
        <p:txBody>
          <a:bodyPr>
            <a:normAutofit/>
          </a:bodyPr>
          <a:lstStyle/>
          <a:p>
            <a:r>
              <a:rPr lang="en-US" sz="2600" dirty="0">
                <a:latin typeface="Times New Roman" panose="02020603050405020304" pitchFamily="18" charset="0"/>
                <a:cs typeface="Times New Roman" panose="02020603050405020304" pitchFamily="18" charset="0"/>
              </a:rPr>
              <a:t> The first figure shows that 79.5 % of customers are non-smokers and 20.5% of customers are smokers.</a:t>
            </a:r>
          </a:p>
          <a:p>
            <a:r>
              <a:rPr lang="en-US" sz="2600" dirty="0">
                <a:latin typeface="Times New Roman" panose="02020603050405020304" pitchFamily="18" charset="0"/>
                <a:cs typeface="Times New Roman" panose="02020603050405020304" pitchFamily="18" charset="0"/>
              </a:rPr>
              <a:t>The second figure shows that customers with five children and nonsmokers charges are less than other customers .</a:t>
            </a:r>
          </a:p>
          <a:p>
            <a:endParaRPr lang="en-US" sz="2400" dirty="0"/>
          </a:p>
        </p:txBody>
      </p:sp>
      <p:pic>
        <p:nvPicPr>
          <p:cNvPr id="5" name="Picture 4">
            <a:extLst>
              <a:ext uri="{FF2B5EF4-FFF2-40B4-BE49-F238E27FC236}">
                <a16:creationId xmlns:a16="http://schemas.microsoft.com/office/drawing/2014/main" id="{745A5803-DB33-4D8B-AD28-29E433DFC2A0}"/>
              </a:ext>
            </a:extLst>
          </p:cNvPr>
          <p:cNvPicPr>
            <a:picLocks noChangeAspect="1"/>
          </p:cNvPicPr>
          <p:nvPr/>
        </p:nvPicPr>
        <p:blipFill>
          <a:blip r:embed="rId2"/>
          <a:stretch>
            <a:fillRect/>
          </a:stretch>
        </p:blipFill>
        <p:spPr>
          <a:xfrm>
            <a:off x="8231043" y="3681852"/>
            <a:ext cx="3093293" cy="2706632"/>
          </a:xfrm>
          <a:prstGeom prst="rect">
            <a:avLst/>
          </a:prstGeom>
        </p:spPr>
      </p:pic>
      <p:pic>
        <p:nvPicPr>
          <p:cNvPr id="4" name="Picture 3">
            <a:extLst>
              <a:ext uri="{FF2B5EF4-FFF2-40B4-BE49-F238E27FC236}">
                <a16:creationId xmlns:a16="http://schemas.microsoft.com/office/drawing/2014/main" id="{06B64F39-9CFF-4EA8-BD74-B87697E93F21}"/>
              </a:ext>
            </a:extLst>
          </p:cNvPr>
          <p:cNvPicPr>
            <a:picLocks noChangeAspect="1"/>
          </p:cNvPicPr>
          <p:nvPr/>
        </p:nvPicPr>
        <p:blipFill>
          <a:blip r:embed="rId3"/>
          <a:stretch>
            <a:fillRect/>
          </a:stretch>
        </p:blipFill>
        <p:spPr>
          <a:xfrm>
            <a:off x="8957815" y="691365"/>
            <a:ext cx="2637885" cy="2757470"/>
          </a:xfrm>
          <a:prstGeom prst="rect">
            <a:avLst/>
          </a:prstGeom>
        </p:spPr>
      </p:pic>
    </p:spTree>
    <p:extLst>
      <p:ext uri="{BB962C8B-B14F-4D97-AF65-F5344CB8AC3E}">
        <p14:creationId xmlns:p14="http://schemas.microsoft.com/office/powerpoint/2010/main" val="28549527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59</TotalTime>
  <Words>1302</Words>
  <Application>Microsoft Office PowerPoint</Application>
  <PresentationFormat>Widescreen</PresentationFormat>
  <Paragraphs>279</Paragraphs>
  <Slides>24</Slides>
  <Notes>0</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24</vt:i4>
      </vt:variant>
    </vt:vector>
  </HeadingPairs>
  <TitlesOfParts>
    <vt:vector size="30" baseType="lpstr">
      <vt:lpstr>Arial</vt:lpstr>
      <vt:lpstr>Calibri</vt:lpstr>
      <vt:lpstr>Calibri Light</vt:lpstr>
      <vt:lpstr>Times New Roman</vt:lpstr>
      <vt:lpstr>Tw Cen MT</vt:lpstr>
      <vt:lpstr>Office Theme</vt:lpstr>
      <vt:lpstr>INSURANCE PREMIUM ANALYSIS (EDA AND MACHINE LEARNING)</vt:lpstr>
      <vt:lpstr>INSURANCE PREMIUM ANALYSIS</vt:lpstr>
      <vt:lpstr>PowerPoint Presentation</vt:lpstr>
      <vt:lpstr>                  DETAILS OF DATSET</vt:lpstr>
      <vt:lpstr>           LIBRARIES USED</vt:lpstr>
      <vt:lpstr>How does children affect Life Insurance Charges ? </vt:lpstr>
      <vt:lpstr>How does Regions affect Life Insurance Charges ?</vt:lpstr>
      <vt:lpstr>How does smoking affect Life Insurance Charges ? </vt:lpstr>
      <vt:lpstr>How does smoking affect Life Insurance Charges ?</vt:lpstr>
      <vt:lpstr>How age affects life insurance charges ?</vt:lpstr>
      <vt:lpstr>How does gender affect life insurance charges ?</vt:lpstr>
      <vt:lpstr>Interactive bar plot of sex vs charges</vt:lpstr>
      <vt:lpstr>Interactive 3D plot</vt:lpstr>
      <vt:lpstr>BMI vs. Charges </vt:lpstr>
      <vt:lpstr>Frequency Histogram for the data variables</vt:lpstr>
      <vt:lpstr>The relationship between smoker and other variables</vt:lpstr>
      <vt:lpstr>Age vs Charges by Smoker</vt:lpstr>
      <vt:lpstr>Children vs Charges by Smoker</vt:lpstr>
      <vt:lpstr>BMI vs Charges by Smoker</vt:lpstr>
      <vt:lpstr>Checking correlation between all variables with Charges</vt:lpstr>
      <vt:lpstr>MACHINE LEARNING  MODELS</vt:lpstr>
      <vt:lpstr>K-means Clustering </vt:lpstr>
      <vt:lpstr>                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INSURANCE PREMIUM ANALYSIS (EDA AND MACHINE LEARNING)</dc:title>
  <dc:creator>Demiana Shaker</dc:creator>
  <cp:lastModifiedBy>jyoshna j</cp:lastModifiedBy>
  <cp:revision>4</cp:revision>
  <dcterms:created xsi:type="dcterms:W3CDTF">2020-05-11T15:41:32Z</dcterms:created>
  <dcterms:modified xsi:type="dcterms:W3CDTF">2021-04-21T19:53:26Z</dcterms:modified>
</cp:coreProperties>
</file>